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2" r:id="rId3"/>
    <p:sldId id="264" r:id="rId4"/>
    <p:sldId id="261" r:id="rId5"/>
    <p:sldId id="260" r:id="rId6"/>
    <p:sldId id="259" r:id="rId7"/>
  </p:sldIdLst>
  <p:sldSz cx="12801600" cy="9601200" type="A3"/>
  <p:notesSz cx="6858000" cy="9144000"/>
  <p:defaultTextStyle>
    <a:defPPr rtl="0">
      <a:defRPr lang="ja-jp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3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5535" autoAdjust="0"/>
  </p:normalViewPr>
  <p:slideViewPr>
    <p:cSldViewPr snapToGrid="0">
      <p:cViewPr>
        <p:scale>
          <a:sx n="50" d="100"/>
          <a:sy n="50" d="100"/>
        </p:scale>
        <p:origin x="1613" y="523"/>
      </p:cViewPr>
      <p:guideLst>
        <p:guide pos="4032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8864D8-D4EA-4630-8C2E-104DAD0E0EE3}" type="datetime4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2021年12月29日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5F51FCC-6853-4383-B2F8-998AA394481E}" type="datetime4">
              <a:rPr lang="ja-JP" altLang="en-US" smtClean="0"/>
              <a:pPr/>
              <a:t>2021年12月29日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869989-EB00-4EE7-BCB5-25BDC5BB29F8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80160" rtl="0" eaLnBrk="1" latinLnBrk="0" hangingPunct="1">
      <a:defRPr sz="168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480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537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49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810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92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/>
          <p:cNvGrpSpPr/>
          <p:nvPr userDrawn="1"/>
        </p:nvGrpSpPr>
        <p:grpSpPr bwMode="hidden">
          <a:xfrm>
            <a:off x="-2" y="0"/>
            <a:ext cx="12801603" cy="9601200"/>
            <a:chOff x="-1" y="0"/>
            <a:chExt cx="12192002" cy="6858000"/>
          </a:xfrm>
        </p:grpSpPr>
        <p:cxnSp>
          <p:nvCxnSpPr>
            <p:cNvPr id="6" name="直線​​コネクタ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​​コネクタ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​​コネクタ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直線​​コネクタ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​​コネクタ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​​コネクタ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​​コネクタ(S)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​​コネクタ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グループ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直線​​コネクタ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​​コネクタ(S)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​​コネクタ(S)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​​コネクタ(S)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​​コネクタ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線​​コネクタ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​​コネクタ(S)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​​コネクタ(S)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​​コネクタ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​​コネクタ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グループ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直線コネクタ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​​コネクタ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​​コネクタ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​​コネクタ(S)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​​コネクタ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グループ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直線​​コネクタ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​​コネクタ(S)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​​コネクタ(S)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​​コネクタ(S)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​​コネクタ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線​​コネクタ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​​コネクタ(S)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​​コネクタ(S)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​​コネクタ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58543" y="2673084"/>
            <a:ext cx="10084526" cy="4736592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1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8543" y="7605590"/>
            <a:ext cx="10084526" cy="6400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40049" indent="0" algn="ctr">
              <a:buNone/>
              <a:defRPr sz="2800"/>
            </a:lvl2pPr>
            <a:lvl3pPr marL="1280096" indent="0" algn="ctr">
              <a:buNone/>
              <a:defRPr sz="2520"/>
            </a:lvl3pPr>
            <a:lvl4pPr marL="1920145" indent="0" algn="ctr">
              <a:buNone/>
              <a:defRPr sz="2240"/>
            </a:lvl4pPr>
            <a:lvl5pPr marL="2560193" indent="0" algn="ctr">
              <a:buNone/>
              <a:defRPr sz="2240"/>
            </a:lvl5pPr>
            <a:lvl6pPr marL="3200240" indent="0" algn="ctr">
              <a:buNone/>
              <a:defRPr sz="2240"/>
            </a:lvl6pPr>
            <a:lvl7pPr marL="3840287" indent="0" algn="ctr">
              <a:buNone/>
              <a:defRPr sz="2240"/>
            </a:lvl7pPr>
            <a:lvl8pPr marL="4480336" indent="0" algn="ctr">
              <a:buNone/>
              <a:defRPr sz="2240"/>
            </a:lvl8pPr>
            <a:lvl9pPr marL="5120385" indent="0" algn="ctr">
              <a:buNone/>
              <a:defRPr sz="224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cxnSp>
        <p:nvCxnSpPr>
          <p:cNvPr id="58" name="直線​​コネクタ 57"/>
          <p:cNvCxnSpPr/>
          <p:nvPr userDrawn="1"/>
        </p:nvCxnSpPr>
        <p:spPr>
          <a:xfrm>
            <a:off x="1360170" y="7411845"/>
            <a:ext cx="100812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F5401F-9999-454F-9A7B-F9B89ED9C91A}" type="datetime4">
              <a:rPr lang="ja-JP" altLang="en-US" smtClean="0"/>
              <a:t>2021年12月29日</a:t>
            </a:fld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669784" y="685809"/>
            <a:ext cx="1771651" cy="7421880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360169" y="685809"/>
            <a:ext cx="7966711" cy="7421880"/>
          </a:xfrm>
        </p:spPr>
        <p:txBody>
          <a:bodyPr vert="eaVert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5442DE-D790-4AF6-98D1-6BB366851DDC}" type="datetime4">
              <a:rPr lang="ja-JP" altLang="en-US" smtClean="0"/>
              <a:t>2021年12月29日</a:t>
            </a:fld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D23076-6C35-4239-BC7E-18BC21FEEE34}" type="datetime4">
              <a:rPr lang="ja-JP" altLang="en-US" smtClean="0"/>
              <a:t>2021年12月29日</a:t>
            </a:fld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 6"/>
          <p:cNvGrpSpPr/>
          <p:nvPr userDrawn="1"/>
        </p:nvGrpSpPr>
        <p:grpSpPr bwMode="hidden">
          <a:xfrm>
            <a:off x="-2" y="0"/>
            <a:ext cx="12801603" cy="9601200"/>
            <a:chOff x="-1" y="0"/>
            <a:chExt cx="12192002" cy="6858000"/>
          </a:xfrm>
        </p:grpSpPr>
        <p:cxnSp>
          <p:nvCxnSpPr>
            <p:cNvPr id="8" name="直線​​コネクタ(S)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​​コネクタ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​​コネクタ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グループ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直線​​コネクタ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​​コネクタ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​​コネクタ(S)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​​コネクタ(S)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​​コネクタ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グループ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直線​​コネクタ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​​コネクタ(S)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​​コネクタ(S)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​​コネクタ(S)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​​コネクタ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線​​コネクタ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​​コネクタ(S)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​​コネクタ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​​コネクタ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​​コネクタ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直線コネクタ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​​コネクタ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​​コネクタ(S)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​​コネクタ(S)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​​コネクタ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グループ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直線​​コネクタ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​​コネクタ(S)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​​コネクタ(S)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​​コネクタ(S)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​​コネクタ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​​コネクタ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​​コネクタ(S)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​​コネクタ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​​コネクタ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60170" y="3558202"/>
            <a:ext cx="10081260" cy="384048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84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0170" y="7604150"/>
            <a:ext cx="10081260" cy="6400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40049" indent="0">
              <a:buNone/>
              <a:defRPr sz="2800"/>
            </a:lvl2pPr>
            <a:lvl3pPr marL="1280096" indent="0">
              <a:buNone/>
              <a:defRPr sz="2520"/>
            </a:lvl3pPr>
            <a:lvl4pPr marL="1920145" indent="0">
              <a:buNone/>
              <a:defRPr sz="2240"/>
            </a:lvl4pPr>
            <a:lvl5pPr marL="2560193" indent="0">
              <a:buNone/>
              <a:defRPr sz="2240"/>
            </a:lvl5pPr>
            <a:lvl6pPr marL="3200240" indent="0">
              <a:buNone/>
              <a:defRPr sz="2240"/>
            </a:lvl6pPr>
            <a:lvl7pPr marL="3840287" indent="0">
              <a:buNone/>
              <a:defRPr sz="2240"/>
            </a:lvl7pPr>
            <a:lvl8pPr marL="4480336" indent="0">
              <a:buNone/>
              <a:defRPr sz="2240"/>
            </a:lvl8pPr>
            <a:lvl9pPr marL="5120385" indent="0">
              <a:buNone/>
              <a:defRPr sz="224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58" name="直線​​コネクタ 57"/>
          <p:cNvCxnSpPr/>
          <p:nvPr userDrawn="1"/>
        </p:nvCxnSpPr>
        <p:spPr>
          <a:xfrm>
            <a:off x="1360170" y="7411845"/>
            <a:ext cx="100812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360170" y="2773682"/>
            <a:ext cx="4800600" cy="533400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520"/>
            </a:lvl2pPr>
            <a:lvl3pPr>
              <a:defRPr sz="2240"/>
            </a:lvl3pPr>
            <a:lvl4pPr>
              <a:defRPr sz="1960"/>
            </a:lvl4pPr>
            <a:lvl5pPr>
              <a:defRPr sz="196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640830" y="2773682"/>
            <a:ext cx="4800600" cy="533400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520"/>
            </a:lvl2pPr>
            <a:lvl3pPr>
              <a:defRPr sz="2240"/>
            </a:lvl3pPr>
            <a:lvl4pPr>
              <a:defRPr sz="1960"/>
            </a:lvl4pPr>
            <a:lvl5pPr>
              <a:defRPr sz="196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F484AD-21EA-4628-86BB-EA326AE28F68}" type="datetime4">
              <a:rPr lang="ja-JP" altLang="en-US" smtClean="0"/>
              <a:t>2021年12月29日</a:t>
            </a:fld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0170" y="2545651"/>
            <a:ext cx="4800600" cy="89789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640049" indent="0">
              <a:buNone/>
              <a:defRPr sz="2800" b="1"/>
            </a:lvl2pPr>
            <a:lvl3pPr marL="1280096" indent="0">
              <a:buNone/>
              <a:defRPr sz="2520" b="1"/>
            </a:lvl3pPr>
            <a:lvl4pPr marL="1920145" indent="0">
              <a:buNone/>
              <a:defRPr sz="2240" b="1"/>
            </a:lvl4pPr>
            <a:lvl5pPr marL="2560193" indent="0">
              <a:buNone/>
              <a:defRPr sz="2240" b="1"/>
            </a:lvl5pPr>
            <a:lvl6pPr marL="3200240" indent="0">
              <a:buNone/>
              <a:defRPr sz="2240" b="1"/>
            </a:lvl6pPr>
            <a:lvl7pPr marL="3840287" indent="0">
              <a:buNone/>
              <a:defRPr sz="2240" b="1"/>
            </a:lvl7pPr>
            <a:lvl8pPr marL="4480336" indent="0">
              <a:buNone/>
              <a:defRPr sz="2240" b="1"/>
            </a:lvl8pPr>
            <a:lvl9pPr marL="5120385" indent="0">
              <a:buNone/>
              <a:defRPr sz="224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360170" y="3505202"/>
            <a:ext cx="4800600" cy="4602482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520"/>
            </a:lvl2pPr>
            <a:lvl3pPr>
              <a:defRPr sz="2240"/>
            </a:lvl3pPr>
            <a:lvl4pPr>
              <a:defRPr sz="1960"/>
            </a:lvl4pPr>
            <a:lvl5pPr>
              <a:defRPr sz="196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0830" y="2545651"/>
            <a:ext cx="4800600" cy="89789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640049" indent="0">
              <a:buNone/>
              <a:defRPr sz="2800" b="1"/>
            </a:lvl2pPr>
            <a:lvl3pPr marL="1280096" indent="0">
              <a:buNone/>
              <a:defRPr sz="2520" b="1"/>
            </a:lvl3pPr>
            <a:lvl4pPr marL="1920145" indent="0">
              <a:buNone/>
              <a:defRPr sz="2240" b="1"/>
            </a:lvl4pPr>
            <a:lvl5pPr marL="2560193" indent="0">
              <a:buNone/>
              <a:defRPr sz="2240" b="1"/>
            </a:lvl5pPr>
            <a:lvl6pPr marL="3200240" indent="0">
              <a:buNone/>
              <a:defRPr sz="2240" b="1"/>
            </a:lvl6pPr>
            <a:lvl7pPr marL="3840287" indent="0">
              <a:buNone/>
              <a:defRPr sz="2240" b="1"/>
            </a:lvl7pPr>
            <a:lvl8pPr marL="4480336" indent="0">
              <a:buNone/>
              <a:defRPr sz="2240" b="1"/>
            </a:lvl8pPr>
            <a:lvl9pPr marL="5120385" indent="0">
              <a:buNone/>
              <a:defRPr sz="224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40830" y="3505202"/>
            <a:ext cx="4800600" cy="4602482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520"/>
            </a:lvl2pPr>
            <a:lvl3pPr>
              <a:defRPr sz="2240"/>
            </a:lvl3pPr>
            <a:lvl4pPr>
              <a:defRPr sz="1960"/>
            </a:lvl4pPr>
            <a:lvl5pPr>
              <a:defRPr sz="196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18A72-7BCB-4800-828E-D7E851401F62}" type="datetime4">
              <a:rPr lang="ja-JP" altLang="en-US" smtClean="0"/>
              <a:t>2021年12月29日</a:t>
            </a:fld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30545-DC52-4BAC-BC78-237D4702162D}" type="datetime4">
              <a:rPr lang="ja-JP" altLang="en-US" smtClean="0"/>
              <a:t>2021年12月29日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グループ 160"/>
          <p:cNvGrpSpPr/>
          <p:nvPr userDrawn="1"/>
        </p:nvGrpSpPr>
        <p:grpSpPr bwMode="hidden">
          <a:xfrm>
            <a:off x="-2" y="0"/>
            <a:ext cx="12801603" cy="9601200"/>
            <a:chOff x="-1" y="0"/>
            <a:chExt cx="12192002" cy="6858000"/>
          </a:xfrm>
        </p:grpSpPr>
        <p:cxnSp>
          <p:nvCxnSpPr>
            <p:cNvPr id="162" name="直線​​コネクタ(S)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​​コネクタ(S)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​​コネクタ(S)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​​コネクタ(S)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​​コネクタ(S)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​​コネクタ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​​コネクタ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​​コネクタ(S)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​​コネクタ(S)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​​コネクタ(S)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​​コネクタ(S)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​​コネクタ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​​コネクタ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​​コネクタ(S)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​​コネクタ(S)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​​コネクタ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グループ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直線​​コネクタ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​​コネクタ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​​コネクタ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​​コネクタ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​​コネクタ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グループ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直線​​コネクタ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線​​コネクタ(S)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​​コネクタ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​​コネクタ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​​コネクタ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直線​​コネクタ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​​コネクタ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​​コネクタ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​​コネクタ(S)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​​コネクタ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グループ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直線​​コネクタ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​​コネクタ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​​コネクタ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​​コネクタ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​​コネクタ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グループ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直線​​コネクタ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​​コネクタ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​​コネクタ(S)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​​コネクタ(S)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​​コネクタ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直線​​コネクタ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​​コネクタ(S)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​​コネクタ(S)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​​コネクタ(S)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​​コネクタ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フッター プレースホルダー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212" name="日付プレースホルダー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75A9F-D334-4A20-83DC-80F1FE2C6ED9}" type="datetime4">
              <a:rPr lang="ja-JP" altLang="en-US" smtClean="0"/>
              <a:t>2021年12月29日</a:t>
            </a:fld>
            <a:endParaRPr lang="en-US"/>
          </a:p>
        </p:txBody>
      </p:sp>
      <p:sp>
        <p:nvSpPr>
          <p:cNvPr id="214" name="スライド番号プレースホルダー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 8"/>
          <p:cNvGrpSpPr/>
          <p:nvPr userDrawn="1"/>
        </p:nvGrpSpPr>
        <p:grpSpPr bwMode="hidden">
          <a:xfrm>
            <a:off x="-2" y="0"/>
            <a:ext cx="12801603" cy="9601200"/>
            <a:chOff x="-1" y="0"/>
            <a:chExt cx="12192002" cy="6858000"/>
          </a:xfrm>
        </p:grpSpPr>
        <p:cxnSp>
          <p:nvCxnSpPr>
            <p:cNvPr id="10" name="直線​​コネクタ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​​コネクタ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​​コネクタ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直線​​コネクタ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​​コネクタ(S)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​​コネクタ(S)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​​コネクタ(S)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​​コネクタ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グループ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直線​​コネクタ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​​コネクタ(S)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​​コネクタ(S)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​​コネクタ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​​コネクタ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線​​コネクタ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​​コネクタ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​​コネクタ(S)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​​コネクタ(S)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​​コネクタ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直線​​コネクタ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​​コネクタ(S)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​​コネクタ(S)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​​コネクタ(S)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​​コネクタ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グループ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直線​​コネクタ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​​コネクタ(S)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​​コネクタ(S)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​​コネクタ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​​コネクタ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線​​コネクタ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​​コネクタ(S)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​​コネクタ(S)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​​コネクタ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長方形 6"/>
          <p:cNvSpPr/>
          <p:nvPr userDrawn="1"/>
        </p:nvSpPr>
        <p:spPr>
          <a:xfrm>
            <a:off x="0" y="0"/>
            <a:ext cx="7680960" cy="96012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520" noProof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08810" y="800100"/>
            <a:ext cx="3840480" cy="3075940"/>
          </a:xfrm>
        </p:spPr>
        <p:txBody>
          <a:bodyPr rtlCol="0" anchor="b">
            <a:normAutofit/>
          </a:bodyPr>
          <a:lstStyle>
            <a:lvl1pPr>
              <a:defRPr sz="364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357" y="800100"/>
            <a:ext cx="6528816" cy="8001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520"/>
            </a:lvl2pPr>
            <a:lvl3pPr>
              <a:defRPr sz="2240"/>
            </a:lvl3pPr>
            <a:lvl4pPr>
              <a:defRPr sz="1960"/>
            </a:lvl4pPr>
            <a:lvl5pPr>
              <a:defRPr sz="196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08810" y="4193017"/>
            <a:ext cx="3840480" cy="3200330"/>
          </a:xfrm>
        </p:spPr>
        <p:txBody>
          <a:bodyPr rtlCol="0">
            <a:normAutofit/>
          </a:bodyPr>
          <a:lstStyle>
            <a:lvl1pPr marL="0" indent="0">
              <a:spcBef>
                <a:spcPts val="1680"/>
              </a:spcBef>
              <a:buNone/>
              <a:defRPr sz="2240">
                <a:solidFill>
                  <a:schemeClr val="bg1"/>
                </a:solidFill>
              </a:defRPr>
            </a:lvl1pPr>
            <a:lvl2pPr marL="640049" indent="0">
              <a:buNone/>
              <a:defRPr sz="1960"/>
            </a:lvl2pPr>
            <a:lvl3pPr marL="1280096" indent="0">
              <a:buNone/>
              <a:defRPr sz="1680"/>
            </a:lvl3pPr>
            <a:lvl4pPr marL="1920145" indent="0">
              <a:buNone/>
              <a:defRPr sz="1400"/>
            </a:lvl4pPr>
            <a:lvl5pPr marL="2560193" indent="0">
              <a:buNone/>
              <a:defRPr sz="1400"/>
            </a:lvl5pPr>
            <a:lvl6pPr marL="3200240" indent="0">
              <a:buNone/>
              <a:defRPr sz="1400"/>
            </a:lvl6pPr>
            <a:lvl7pPr marL="3840287" indent="0">
              <a:buNone/>
              <a:defRPr sz="1400"/>
            </a:lvl7pPr>
            <a:lvl8pPr marL="4480336" indent="0">
              <a:buNone/>
              <a:defRPr sz="1400"/>
            </a:lvl8pPr>
            <a:lvl9pPr marL="5120385" indent="0">
              <a:buNone/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60" name="直線​​コネクタ 59"/>
          <p:cNvCxnSpPr/>
          <p:nvPr userDrawn="1"/>
        </p:nvCxnSpPr>
        <p:spPr>
          <a:xfrm>
            <a:off x="8319249" y="4053840"/>
            <a:ext cx="38422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56F9F9B-6ABB-4874-AC08-5F1C82329193}" type="datetime4">
              <a:rPr lang="ja-JP" altLang="en-US" smtClean="0"/>
              <a:t>2021年12月29日</a:t>
            </a:fld>
            <a:endParaRPr 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/>
          <p:cNvGrpSpPr/>
          <p:nvPr/>
        </p:nvGrpSpPr>
        <p:grpSpPr bwMode="hidden">
          <a:xfrm>
            <a:off x="-2" y="0"/>
            <a:ext cx="12801603" cy="9601200"/>
            <a:chOff x="-1" y="0"/>
            <a:chExt cx="12192002" cy="6858000"/>
          </a:xfrm>
        </p:grpSpPr>
        <p:cxnSp>
          <p:nvCxnSpPr>
            <p:cNvPr id="9" name="直線コネクタ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​​コネクタ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​​コネクタ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​​コネクタ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グループ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直線​​コネクタ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​​コネクタ(S)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​​コネクタ(S)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​​コネクタ(S)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​​コネクタ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グループ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直線​​コネクタ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​​コネクタ(S)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​​コネクタ(S)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​​コネクタ(S)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​​コネクタ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線​​コネクタ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​​コネクタ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​​コネクタ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​​コネクタ(S)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​​コネクタ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グループ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直線​​コネクタ(S)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​​コネクタ(S)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​​コネクタ(S)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​​コネクタ(S)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​​コネクタ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グループ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直線​​コネクタ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​​コネクタ(S)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​​コネクタ(S)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​​コネクタ(S)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​​コネクタ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直線​​コネクタ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​​コネクタ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​​コネクタ(S)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​​コネクタ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長方形 59"/>
          <p:cNvSpPr/>
          <p:nvPr/>
        </p:nvSpPr>
        <p:spPr>
          <a:xfrm>
            <a:off x="0" y="0"/>
            <a:ext cx="7680960" cy="96012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520" noProof="0" dirty="0"/>
          </a:p>
        </p:txBody>
      </p:sp>
      <p:cxnSp>
        <p:nvCxnSpPr>
          <p:cNvPr id="59" name="直線​​コネクタ 58"/>
          <p:cNvCxnSpPr/>
          <p:nvPr/>
        </p:nvCxnSpPr>
        <p:spPr>
          <a:xfrm>
            <a:off x="8319249" y="4053840"/>
            <a:ext cx="38422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05038" y="806501"/>
            <a:ext cx="3840480" cy="3072384"/>
          </a:xfrm>
        </p:spPr>
        <p:txBody>
          <a:bodyPr rtlCol="0" anchor="b">
            <a:normAutofit/>
          </a:bodyPr>
          <a:lstStyle>
            <a:lvl1pPr>
              <a:defRPr sz="364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4633" y="-223"/>
            <a:ext cx="7680960" cy="96012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800"/>
            </a:lvl1pPr>
            <a:lvl2pPr marL="640049" indent="0">
              <a:buNone/>
              <a:defRPr sz="3920"/>
            </a:lvl2pPr>
            <a:lvl3pPr marL="1280096" indent="0">
              <a:buNone/>
              <a:defRPr sz="3360"/>
            </a:lvl3pPr>
            <a:lvl4pPr marL="1920145" indent="0">
              <a:buNone/>
              <a:defRPr sz="2800"/>
            </a:lvl4pPr>
            <a:lvl5pPr marL="2560193" indent="0">
              <a:buNone/>
              <a:defRPr sz="2800"/>
            </a:lvl5pPr>
            <a:lvl6pPr marL="3200240" indent="0">
              <a:buNone/>
              <a:defRPr sz="2800"/>
            </a:lvl6pPr>
            <a:lvl7pPr marL="3840287" indent="0">
              <a:buNone/>
              <a:defRPr sz="2800"/>
            </a:lvl7pPr>
            <a:lvl8pPr marL="4480336" indent="0">
              <a:buNone/>
              <a:defRPr sz="2800"/>
            </a:lvl8pPr>
            <a:lvl9pPr marL="5120385" indent="0">
              <a:buNone/>
              <a:defRPr sz="28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05038" y="4198925"/>
            <a:ext cx="3840480" cy="3200400"/>
          </a:xfrm>
        </p:spPr>
        <p:txBody>
          <a:bodyPr rtlCol="0"/>
          <a:lstStyle>
            <a:lvl1pPr marL="0" indent="0">
              <a:spcBef>
                <a:spcPts val="1680"/>
              </a:spcBef>
              <a:buNone/>
              <a:defRPr sz="2240">
                <a:solidFill>
                  <a:schemeClr val="bg1"/>
                </a:solidFill>
              </a:defRPr>
            </a:lvl1pPr>
            <a:lvl2pPr marL="640049" indent="0">
              <a:buNone/>
              <a:defRPr sz="1960"/>
            </a:lvl2pPr>
            <a:lvl3pPr marL="1280096" indent="0">
              <a:buNone/>
              <a:defRPr sz="1680"/>
            </a:lvl3pPr>
            <a:lvl4pPr marL="1920145" indent="0">
              <a:buNone/>
              <a:defRPr sz="1400"/>
            </a:lvl4pPr>
            <a:lvl5pPr marL="2560193" indent="0">
              <a:buNone/>
              <a:defRPr sz="1400"/>
            </a:lvl5pPr>
            <a:lvl6pPr marL="3200240" indent="0">
              <a:buNone/>
              <a:defRPr sz="1400"/>
            </a:lvl6pPr>
            <a:lvl7pPr marL="3840287" indent="0">
              <a:buNone/>
              <a:defRPr sz="1400"/>
            </a:lvl7pPr>
            <a:lvl8pPr marL="4480336" indent="0">
              <a:buNone/>
              <a:defRPr sz="1400"/>
            </a:lvl8pPr>
            <a:lvl9pPr marL="5120385" indent="0">
              <a:buNone/>
              <a:defRPr sz="14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グループ 95"/>
          <p:cNvGrpSpPr/>
          <p:nvPr userDrawn="1"/>
        </p:nvGrpSpPr>
        <p:grpSpPr bwMode="hidden">
          <a:xfrm>
            <a:off x="-2" y="-274320"/>
            <a:ext cx="12801603" cy="9601200"/>
            <a:chOff x="-1" y="0"/>
            <a:chExt cx="12192002" cy="6858000"/>
          </a:xfrm>
        </p:grpSpPr>
        <p:cxnSp>
          <p:nvCxnSpPr>
            <p:cNvPr id="97" name="直線​​コネクタ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​​コネクタ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​​コネクタ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​​コネクタ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​​コネクタ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​​コネクタ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​​コネクタ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​​コネクタ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​​コネクタ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​​コネクタ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​​コネクタ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​​コネクタ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​​コネクタ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​​コネクタ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​​コネクタ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​​コネクタ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グループ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直線​​コネクタ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​​コネクタ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​​コネクタ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​​コネクタ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​​コネクタ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グループ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直線​​コネクタ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​​コネクタ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​​コネクタ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​​コネクタ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​​コネクタ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直線​​コネクタ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​​コネクタ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​​コネクタ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​​コネクタ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​​コネクタ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グループ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直線​​コネクタ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​​コネクタ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​​コネクタ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​​コネクタ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​​コネクタ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グループ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直線​​コネクタ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​​コネクタ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​​コネクタ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​​コネクタ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​​コネクタ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直線​​コネクタ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​​コネクタ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​​コネクタ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​​コネクタ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​​コネクタ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360170" y="705405"/>
            <a:ext cx="10081260" cy="1599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0170" y="2773683"/>
            <a:ext cx="10081260" cy="533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cxnSp>
        <p:nvCxnSpPr>
          <p:cNvPr id="148" name="直線​​コネクタ 147"/>
          <p:cNvCxnSpPr/>
          <p:nvPr userDrawn="1"/>
        </p:nvCxnSpPr>
        <p:spPr>
          <a:xfrm>
            <a:off x="640080" y="8641080"/>
            <a:ext cx="1152144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40086" y="8805551"/>
            <a:ext cx="6434432" cy="311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40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9758745" y="8805551"/>
            <a:ext cx="1398600" cy="311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40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56363-F777-4CDC-B7B0-13449133AA3E}" type="datetime4">
              <a:rPr lang="ja-JP" altLang="en-US" smtClean="0"/>
              <a:t>2021年12月29日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198579" y="8805551"/>
            <a:ext cx="964827" cy="311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40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80096" rtl="0" eaLnBrk="1" latinLnBrk="0" hangingPunct="1">
        <a:lnSpc>
          <a:spcPct val="90000"/>
        </a:lnSpc>
        <a:spcBef>
          <a:spcPct val="0"/>
        </a:spcBef>
        <a:buNone/>
        <a:defRPr kumimoji="1" sz="4480" b="1" kern="1200">
          <a:solidFill>
            <a:schemeClr val="accent1">
              <a:lumMod val="7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320025" indent="-320025" algn="l" defTabSz="1280096" rtl="0" eaLnBrk="1" latinLnBrk="0" hangingPunct="1">
        <a:lnSpc>
          <a:spcPct val="90000"/>
        </a:lnSpc>
        <a:spcBef>
          <a:spcPts val="252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40049" indent="-256018" algn="l" defTabSz="1280096" rtl="0" eaLnBrk="1" latinLnBrk="0" hangingPunct="1">
        <a:lnSpc>
          <a:spcPct val="90000"/>
        </a:lnSpc>
        <a:spcBef>
          <a:spcPts val="168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252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60072" indent="-251132" algn="l" defTabSz="1280096" rtl="0" eaLnBrk="1" latinLnBrk="0" hangingPunct="1">
        <a:lnSpc>
          <a:spcPct val="90000"/>
        </a:lnSpc>
        <a:spcBef>
          <a:spcPts val="112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224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80096" indent="-256018" algn="l" defTabSz="1280096" rtl="0" eaLnBrk="1" latinLnBrk="0" hangingPunct="1">
        <a:lnSpc>
          <a:spcPct val="90000"/>
        </a:lnSpc>
        <a:spcBef>
          <a:spcPts val="112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96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600119" indent="-251132" algn="l" defTabSz="1280096" rtl="0" eaLnBrk="1" latinLnBrk="0" hangingPunct="1">
        <a:lnSpc>
          <a:spcPct val="90000"/>
        </a:lnSpc>
        <a:spcBef>
          <a:spcPts val="84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96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920145" indent="-256018" algn="l" defTabSz="1280096" rtl="0" eaLnBrk="1" latinLnBrk="0" hangingPunct="1">
        <a:lnSpc>
          <a:spcPct val="90000"/>
        </a:lnSpc>
        <a:spcBef>
          <a:spcPts val="84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240168" indent="-251132" algn="l" defTabSz="1280096" rtl="0" eaLnBrk="1" latinLnBrk="0" hangingPunct="1">
        <a:lnSpc>
          <a:spcPct val="90000"/>
        </a:lnSpc>
        <a:spcBef>
          <a:spcPts val="84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93" indent="-256018" algn="l" defTabSz="1280096" rtl="0" eaLnBrk="1" latinLnBrk="0" hangingPunct="1">
        <a:lnSpc>
          <a:spcPct val="90000"/>
        </a:lnSpc>
        <a:spcBef>
          <a:spcPts val="84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2629085" indent="0" algn="l" defTabSz="1280096" rtl="0" eaLnBrk="1" latinLnBrk="0" hangingPunct="1">
        <a:lnSpc>
          <a:spcPct val="90000"/>
        </a:lnSpc>
        <a:spcBef>
          <a:spcPts val="84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49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96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45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193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240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287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336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385" algn="l" defTabSz="1280096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35AE3-05FA-4D9D-BB2C-A9DB8AE7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108284"/>
            <a:ext cx="12573000" cy="553453"/>
          </a:xfrm>
        </p:spPr>
        <p:txBody>
          <a:bodyPr>
            <a:normAutofit fontScale="90000"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ここを覚えて口述スラスラ～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R3｢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</a:t>
            </a:r>
            <a:r>
              <a:rPr lang="en-US" altLang="ja-JP" sz="3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Ⅰ｣A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D45FB0-7481-4F53-A178-B94257BD2142}"/>
              </a:ext>
            </a:extLst>
          </p:cNvPr>
          <p:cNvSpPr txBox="1"/>
          <p:nvPr/>
        </p:nvSpPr>
        <p:spPr>
          <a:xfrm>
            <a:off x="10902264" y="173905"/>
            <a:ext cx="1983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更新：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2022/1/4</a:t>
            </a:r>
            <a:b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by 200%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ミライスタイル</a:t>
            </a:r>
          </a:p>
        </p:txBody>
      </p:sp>
      <p:graphicFrame>
        <p:nvGraphicFramePr>
          <p:cNvPr id="13" name="表 13">
            <a:extLst>
              <a:ext uri="{FF2B5EF4-FFF2-40B4-BE49-F238E27FC236}">
                <a16:creationId xmlns:a16="http://schemas.microsoft.com/office/drawing/2014/main" id="{3684FFF8-4C5D-4E49-A964-1B9AA16D6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59458"/>
              </p:ext>
            </p:extLst>
          </p:nvPr>
        </p:nvGraphicFramePr>
        <p:xfrm>
          <a:off x="4493117" y="1093443"/>
          <a:ext cx="3227032" cy="25807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3516">
                  <a:extLst>
                    <a:ext uri="{9D8B030D-6E8A-4147-A177-3AD203B41FA5}">
                      <a16:colId xmlns:a16="http://schemas.microsoft.com/office/drawing/2014/main" val="489806285"/>
                    </a:ext>
                  </a:extLst>
                </a:gridCol>
                <a:gridCol w="1613516">
                  <a:extLst>
                    <a:ext uri="{9D8B030D-6E8A-4147-A177-3AD203B41FA5}">
                      <a16:colId xmlns:a16="http://schemas.microsoft.com/office/drawing/2014/main" val="1711583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問</a:t>
                      </a: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</a:t>
                      </a:r>
                      <a:endParaRPr kumimoji="1" lang="ja-JP" altLang="en-US" sz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88889"/>
                  </a:ext>
                </a:extLst>
              </a:tr>
              <a:tr h="884378"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現</a:t>
                      </a:r>
                      <a: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代目で従業員</a:t>
                      </a:r>
                      <a: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</a:t>
                      </a:r>
                      <a:endParaRPr lang="ja-JP" altLang="en-US" sz="1200" kern="1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強みに資源集中</a:t>
                      </a:r>
                    </a:p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デザイン部門発足</a:t>
                      </a:r>
                    </a:p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コンサル工程は社内</a:t>
                      </a:r>
                    </a:p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顧客ニーズに細かく対応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家族経営の印刷会社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地域顧客の広告制作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営業弱く新規開拓難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自社保有は陳腐化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事務用印刷大幅縮小</a:t>
                      </a:r>
                    </a:p>
                    <a:p>
                      <a:endParaRPr kumimoji="1" lang="ja-JP" altLang="en-US" sz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06427"/>
                  </a:ext>
                </a:extLst>
              </a:tr>
              <a:tr h="294793"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O</a:t>
                      </a:r>
                      <a:endParaRPr kumimoji="1" lang="ja-JP" altLang="en-US" sz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</a:t>
                      </a:r>
                      <a:endParaRPr kumimoji="1" lang="ja-JP" altLang="en-US" sz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52453"/>
                  </a:ext>
                </a:extLst>
              </a:tr>
              <a:tr h="530627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市場変化</a:t>
                      </a:r>
                      <a: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小ロット</a:t>
                      </a:r>
                      <a: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ファブレス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他印刷業は設備刷新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協力企業と分業体制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創業時は活版印刷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オフセット印刷台頭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印刷のデジタル化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他分野参入単価下落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25052"/>
                  </a:ext>
                </a:extLst>
              </a:tr>
            </a:tbl>
          </a:graphicData>
        </a:graphic>
      </p:graphicFrame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E62F8328-99E4-4955-891E-EDC0D34D2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70878"/>
              </p:ext>
            </p:extLst>
          </p:nvPr>
        </p:nvGraphicFramePr>
        <p:xfrm>
          <a:off x="4465712" y="6652177"/>
          <a:ext cx="3227031" cy="146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27031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zh-TW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第</a:t>
                      </a:r>
                      <a:r>
                        <a:rPr kumimoji="1" lang="en-US" altLang="zh-TW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kumimoji="1" lang="zh-TW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問</a:t>
                      </a:r>
                      <a:r>
                        <a:rPr kumimoji="1" lang="en-US" altLang="zh-TW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kumimoji="1" lang="zh-TW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助言、外部企業連携</a:t>
                      </a:r>
                      <a:r>
                        <a:rPr kumimoji="1" lang="en-US" altLang="zh-TW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  <a:endParaRPr kumimoji="1" lang="ja-JP" altLang="en-US" sz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互恵関係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成長戦略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競争戦略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技術経営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工程は外部と協力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案件ごとプロジェクト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5" name="表 15">
            <a:extLst>
              <a:ext uri="{FF2B5EF4-FFF2-40B4-BE49-F238E27FC236}">
                <a16:creationId xmlns:a16="http://schemas.microsoft.com/office/drawing/2014/main" id="{36AE7103-8407-4A7E-912D-73CA2C9B2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76952"/>
              </p:ext>
            </p:extLst>
          </p:nvPr>
        </p:nvGraphicFramePr>
        <p:xfrm>
          <a:off x="4465711" y="8174236"/>
          <a:ext cx="3227031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27031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助言、持続可能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zh-TW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営業力強化</a:t>
                      </a:r>
                    </a:p>
                    <a:p>
                      <a:r>
                        <a:rPr kumimoji="1" lang="zh-TW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新規需要創造</a:t>
                      </a:r>
                    </a:p>
                    <a:p>
                      <a:r>
                        <a:rPr kumimoji="1" lang="zh-TW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組織構造</a:t>
                      </a:r>
                    </a:p>
                    <a:p>
                      <a:r>
                        <a:rPr kumimoji="1" lang="zh-TW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組織行動</a:t>
                      </a:r>
                    </a:p>
                    <a:p>
                      <a:r>
                        <a:rPr kumimoji="1" lang="zh-TW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人事施策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7" name="表 15">
            <a:extLst>
              <a:ext uri="{FF2B5EF4-FFF2-40B4-BE49-F238E27FC236}">
                <a16:creationId xmlns:a16="http://schemas.microsoft.com/office/drawing/2014/main" id="{E279E79E-B53B-4684-B92D-B110A3121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70833"/>
              </p:ext>
            </p:extLst>
          </p:nvPr>
        </p:nvGraphicFramePr>
        <p:xfrm>
          <a:off x="9723762" y="775504"/>
          <a:ext cx="3009518" cy="1645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325160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：情報整理フレーム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6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◎</a:t>
                      </a:r>
                      <a:r>
                        <a:rPr kumimoji="1" lang="en-US" altLang="ja-JP" sz="16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SWOT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○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forces</a:t>
                      </a:r>
                    </a:p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en-US" altLang="zh-TW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3C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･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4C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×RFM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×ECRS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の原則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8" name="表 15">
            <a:extLst>
              <a:ext uri="{FF2B5EF4-FFF2-40B4-BE49-F238E27FC236}">
                <a16:creationId xmlns:a16="http://schemas.microsoft.com/office/drawing/2014/main" id="{968013EA-D655-45CE-824F-5F4D7E48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82238"/>
              </p:ext>
            </p:extLst>
          </p:nvPr>
        </p:nvGraphicFramePr>
        <p:xfrm>
          <a:off x="9723762" y="2499360"/>
          <a:ext cx="3009518" cy="1889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：期待効果フレーム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MECE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◎帰納演繹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△仮説思考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△右脳左脳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◎ロジカル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ラテラル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9" name="表 15">
            <a:extLst>
              <a:ext uri="{FF2B5EF4-FFF2-40B4-BE49-F238E27FC236}">
                <a16:creationId xmlns:a16="http://schemas.microsoft.com/office/drawing/2014/main" id="{7B7B54AD-CD53-47E0-B546-DC61C86F1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86354"/>
              </p:ext>
            </p:extLst>
          </p:nvPr>
        </p:nvGraphicFramePr>
        <p:xfrm>
          <a:off x="9717486" y="4523201"/>
          <a:ext cx="3009518" cy="1889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：助言フレーム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×PDCA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×STP</a:t>
                      </a:r>
                    </a:p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×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ﾀﾞﾅﾄﾞｺ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×AIDMA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△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5W1H</a:t>
                      </a:r>
                      <a:b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△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SMART</a:t>
                      </a:r>
                      <a:endParaRPr kumimoji="1" lang="zh-TW" altLang="en-US" sz="1600" kern="1200" dirty="0">
                        <a:solidFill>
                          <a:srgbClr val="0000FF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A582EA-6BB6-48F1-A804-997B901FEE5E}"/>
              </a:ext>
            </a:extLst>
          </p:cNvPr>
          <p:cNvSpPr txBox="1"/>
          <p:nvPr/>
        </p:nvSpPr>
        <p:spPr>
          <a:xfrm>
            <a:off x="7692742" y="560297"/>
            <a:ext cx="209191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【</a:t>
            </a:r>
            <a:r>
              <a:rPr kumimoji="1" lang="ja-JP" altLang="en-US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抽象化</a:t>
            </a:r>
            <a: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】</a:t>
            </a:r>
            <a:b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A</a:t>
            </a:r>
            <a:r>
              <a:rPr kumimoji="1" lang="ja-JP" altLang="en-US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社の経緯を</a:t>
            </a:r>
            <a:b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×</a:t>
            </a:r>
            <a:b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フレーム</a:t>
            </a:r>
            <a:b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ワークで整理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C9E2E9-9990-46C3-8F9B-62D637D0ABB7}"/>
              </a:ext>
            </a:extLst>
          </p:cNvPr>
          <p:cNvSpPr txBox="1"/>
          <p:nvPr/>
        </p:nvSpPr>
        <p:spPr>
          <a:xfrm>
            <a:off x="4579940" y="602284"/>
            <a:ext cx="30533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【</a:t>
            </a:r>
            <a:r>
              <a:rPr kumimoji="1" lang="ja-JP" altLang="en-US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与件の根拠</a:t>
            </a:r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】</a:t>
            </a:r>
            <a:endParaRPr kumimoji="1" lang="ja-JP" altLang="en-US" sz="1100" dirty="0">
              <a:latin typeface="源暎ラテミン 詰 v2" panose="02000603000000000000" pitchFamily="2" charset="-128"/>
              <a:ea typeface="源暎ラテミン 詰 v2" panose="02000603000000000000" pitchFamily="2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95165F4-B9F9-4A87-B7E2-66787C4A9FBA}"/>
              </a:ext>
            </a:extLst>
          </p:cNvPr>
          <p:cNvSpPr/>
          <p:nvPr/>
        </p:nvSpPr>
        <p:spPr>
          <a:xfrm>
            <a:off x="74596" y="775504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環境分析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ドメイン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34327DA-1D87-47B3-8CEF-D0284D5435BF}"/>
              </a:ext>
            </a:extLst>
          </p:cNvPr>
          <p:cNvSpPr/>
          <p:nvPr/>
        </p:nvSpPr>
        <p:spPr>
          <a:xfrm>
            <a:off x="74596" y="2998550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戦略論</a:t>
            </a:r>
            <a:r>
              <a:rPr kumimoji="1" lang="en-US" altLang="ja-JP" sz="14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成長･競争･技術経営</a:t>
            </a:r>
            <a:r>
              <a:rPr kumimoji="1" lang="en-US" altLang="ja-JP" sz="14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400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C5AD86A-3422-49A8-96C0-10B41F8C6796}"/>
              </a:ext>
            </a:extLst>
          </p:cNvPr>
          <p:cNvSpPr/>
          <p:nvPr/>
        </p:nvSpPr>
        <p:spPr>
          <a:xfrm>
            <a:off x="74596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採用配置</a:t>
            </a:r>
            <a:endParaRPr kumimoji="1" lang="en-US" altLang="ja-JP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747867D-14C7-4A19-8C6E-0FD46DF5E125}"/>
              </a:ext>
            </a:extLst>
          </p:cNvPr>
          <p:cNvSpPr/>
          <p:nvPr/>
        </p:nvSpPr>
        <p:spPr>
          <a:xfrm>
            <a:off x="1480438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3B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報酬</a:t>
            </a:r>
            <a:endParaRPr kumimoji="1" lang="en-US" altLang="ja-JP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935EE8-D97A-40D7-A7C8-4D0258C930A6}"/>
              </a:ext>
            </a:extLst>
          </p:cNvPr>
          <p:cNvSpPr/>
          <p:nvPr/>
        </p:nvSpPr>
        <p:spPr>
          <a:xfrm>
            <a:off x="2886280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育成評価</a:t>
            </a:r>
            <a:endParaRPr kumimoji="1" lang="en-US" altLang="ja-JP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91A2139-EF50-440A-8352-92D5A9F15856}"/>
              </a:ext>
            </a:extLst>
          </p:cNvPr>
          <p:cNvSpPr txBox="1"/>
          <p:nvPr/>
        </p:nvSpPr>
        <p:spPr>
          <a:xfrm>
            <a:off x="98258" y="7574280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採用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非正規社員活用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のメリデメ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中途採用のメリデメ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新卒採用のメリデメ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㊵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再雇用･高齢者雇用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㊼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インターンシップ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8076783-FEAD-482E-A2BC-013431A13032}"/>
              </a:ext>
            </a:extLst>
          </p:cNvPr>
          <p:cNvSpPr txBox="1"/>
          <p:nvPr/>
        </p:nvSpPr>
        <p:spPr>
          <a:xfrm>
            <a:off x="98258" y="8631704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配置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人事システム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配置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06C6FCB-08E9-40BE-92E4-FBE61D3C9D1A}"/>
              </a:ext>
            </a:extLst>
          </p:cNvPr>
          <p:cNvSpPr txBox="1"/>
          <p:nvPr/>
        </p:nvSpPr>
        <p:spPr>
          <a:xfrm>
            <a:off x="1492269" y="7574280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報酬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成果主義のメリデメ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9C37D4-67B3-43B0-8C70-32FFFABD94FC}"/>
              </a:ext>
            </a:extLst>
          </p:cNvPr>
          <p:cNvSpPr txBox="1"/>
          <p:nvPr/>
        </p:nvSpPr>
        <p:spPr>
          <a:xfrm>
            <a:off x="2909942" y="7574280"/>
            <a:ext cx="13038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育成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キャリア・マネジメント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OJT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㊹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Off-JT</a:t>
            </a:r>
            <a:r>
              <a:rPr kumimoji="1" lang="ja-JP" altLang="en-US" sz="9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自己啓発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7D9C258-C9A2-4557-A0D3-F1311DA23475}"/>
              </a:ext>
            </a:extLst>
          </p:cNvPr>
          <p:cNvSpPr txBox="1"/>
          <p:nvPr/>
        </p:nvSpPr>
        <p:spPr>
          <a:xfrm>
            <a:off x="2909942" y="8631704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評価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㊷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評価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8F076B8-1369-4DB3-B72A-3A0223B3445D}"/>
              </a:ext>
            </a:extLst>
          </p:cNvPr>
          <p:cNvSpPr/>
          <p:nvPr/>
        </p:nvSpPr>
        <p:spPr>
          <a:xfrm>
            <a:off x="74596" y="5184185"/>
            <a:ext cx="2035904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組織構造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AFB1413-122B-47E9-94FB-DE5EF1F571C3}"/>
              </a:ext>
            </a:extLst>
          </p:cNvPr>
          <p:cNvSpPr/>
          <p:nvPr/>
        </p:nvSpPr>
        <p:spPr>
          <a:xfrm>
            <a:off x="2158268" y="5177254"/>
            <a:ext cx="2047427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組織行動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3DCB9AD-5E7A-446D-8DFE-3A3C2F726A0D}"/>
              </a:ext>
            </a:extLst>
          </p:cNvPr>
          <p:cNvSpPr txBox="1"/>
          <p:nvPr/>
        </p:nvSpPr>
        <p:spPr>
          <a:xfrm>
            <a:off x="2909942" y="5440680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リーダーシップ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連結ピン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グループダイナミクス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集団の凝集性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エンパワーメント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モチベーション理論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職務拡大と職務充実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CA67B80-2A6F-40AE-8D99-9296EB9F08E4}"/>
              </a:ext>
            </a:extLst>
          </p:cNvPr>
          <p:cNvSpPr txBox="1"/>
          <p:nvPr/>
        </p:nvSpPr>
        <p:spPr>
          <a:xfrm>
            <a:off x="131520" y="5430634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組織設計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公式組織の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要素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機能別組織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事業部制組織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マトリックス組織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ライフサイクル･モデル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コンフリクト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分化した部門の統合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A689B2B-9094-4E2F-8C3E-587CD9127D6A}"/>
              </a:ext>
            </a:extLst>
          </p:cNvPr>
          <p:cNvSpPr txBox="1"/>
          <p:nvPr/>
        </p:nvSpPr>
        <p:spPr>
          <a:xfrm>
            <a:off x="1555308" y="5435193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組織文化･学習･変革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組織文化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組織学習サイクル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組織変革プロセス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移行実施プロセス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㊶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組織変革への障害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組織活性化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㊻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集団コンフリクト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629D28E-3EC2-45C0-864A-A8B58ADAEAB7}"/>
              </a:ext>
            </a:extLst>
          </p:cNvPr>
          <p:cNvSpPr txBox="1"/>
          <p:nvPr/>
        </p:nvSpPr>
        <p:spPr>
          <a:xfrm>
            <a:off x="121883" y="3254536"/>
            <a:ext cx="130382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成長戦略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❶成長戦略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❷多角化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多角化の分類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PPM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アウトソーシング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FC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フランチャイズ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のメリデメ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海外展開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0ADDC5F-9A39-4D99-90BF-43ED828F467E}"/>
              </a:ext>
            </a:extLst>
          </p:cNvPr>
          <p:cNvSpPr txBox="1"/>
          <p:nvPr/>
        </p:nvSpPr>
        <p:spPr>
          <a:xfrm>
            <a:off x="1463805" y="3254536"/>
            <a:ext cx="13038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競争戦略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❹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❺ 競争戦略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❻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SWOT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AE7289C-98C7-48F8-921C-B93B7DA9AD53}"/>
              </a:ext>
            </a:extLst>
          </p:cNvPr>
          <p:cNvSpPr txBox="1"/>
          <p:nvPr/>
        </p:nvSpPr>
        <p:spPr>
          <a:xfrm>
            <a:off x="2909942" y="3889167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技術経営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研究開発管理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新製品開発プロセス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先発企業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特許権と営業秘密</a:t>
            </a:r>
            <a:endParaRPr kumimoji="1"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2511333-AFC9-4650-93A2-D486C0A1A013}"/>
              </a:ext>
            </a:extLst>
          </p:cNvPr>
          <p:cNvSpPr txBox="1"/>
          <p:nvPr/>
        </p:nvSpPr>
        <p:spPr>
          <a:xfrm>
            <a:off x="2915001" y="3254536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外部連携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M&amp;A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のメリット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M&amp;A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のデメリット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DD39262-6BD3-43C2-89CE-4714AE5B839E}"/>
              </a:ext>
            </a:extLst>
          </p:cNvPr>
          <p:cNvSpPr txBox="1"/>
          <p:nvPr/>
        </p:nvSpPr>
        <p:spPr>
          <a:xfrm>
            <a:off x="121883" y="1053219"/>
            <a:ext cx="13038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経営資源とドメイン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❼経営資源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VRIO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❾ドメイン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❿シナジー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㊴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経営計画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BCFE537-4B3C-4EBA-9B5A-042D1947D3B9}"/>
              </a:ext>
            </a:extLst>
          </p:cNvPr>
          <p:cNvSpPr txBox="1"/>
          <p:nvPr/>
        </p:nvSpPr>
        <p:spPr>
          <a:xfrm>
            <a:off x="2878211" y="1053218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ESG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同族企業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社員持ち株会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402DD54-BD51-47F0-B061-0A86ACD95B8B}"/>
              </a:ext>
            </a:extLst>
          </p:cNvPr>
          <p:cNvSpPr/>
          <p:nvPr/>
        </p:nvSpPr>
        <p:spPr>
          <a:xfrm>
            <a:off x="3884181" y="819820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Ⅰ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71" name="二等辺三角形 70">
            <a:extLst>
              <a:ext uri="{FF2B5EF4-FFF2-40B4-BE49-F238E27FC236}">
                <a16:creationId xmlns:a16="http://schemas.microsoft.com/office/drawing/2014/main" id="{E49A4420-E305-4BAA-AEF0-FDBEF36E99AC}"/>
              </a:ext>
            </a:extLst>
          </p:cNvPr>
          <p:cNvSpPr/>
          <p:nvPr/>
        </p:nvSpPr>
        <p:spPr>
          <a:xfrm>
            <a:off x="1573079" y="3254536"/>
            <a:ext cx="1170121" cy="2020342"/>
          </a:xfrm>
          <a:prstGeom prst="triangl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吹き出し: 四角形 71">
            <a:extLst>
              <a:ext uri="{FF2B5EF4-FFF2-40B4-BE49-F238E27FC236}">
                <a16:creationId xmlns:a16="http://schemas.microsoft.com/office/drawing/2014/main" id="{E486F531-8523-4F89-B53C-9EDE2B059C83}"/>
              </a:ext>
            </a:extLst>
          </p:cNvPr>
          <p:cNvSpPr/>
          <p:nvPr/>
        </p:nvSpPr>
        <p:spPr>
          <a:xfrm>
            <a:off x="840046" y="4471321"/>
            <a:ext cx="914399" cy="334119"/>
          </a:xfrm>
          <a:prstGeom prst="wedgeRectCallout">
            <a:avLst>
              <a:gd name="adj1" fmla="val 39750"/>
              <a:gd name="adj2" fmla="val 85078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作問テクニック上、この</a:t>
            </a:r>
            <a:r>
              <a:rPr kumimoji="1" lang="en-US" altLang="ja-JP" sz="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つのレイヤーを混ぜることが多い</a:t>
            </a:r>
          </a:p>
        </p:txBody>
      </p:sp>
      <p:graphicFrame>
        <p:nvGraphicFramePr>
          <p:cNvPr id="73" name="表 15">
            <a:extLst>
              <a:ext uri="{FF2B5EF4-FFF2-40B4-BE49-F238E27FC236}">
                <a16:creationId xmlns:a16="http://schemas.microsoft.com/office/drawing/2014/main" id="{F459662E-02C2-4266-B3B4-49DD75293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30814"/>
              </p:ext>
            </p:extLst>
          </p:nvPr>
        </p:nvGraphicFramePr>
        <p:xfrm>
          <a:off x="4493116" y="5128865"/>
          <a:ext cx="3227032" cy="146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3516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  <a:gridCol w="1613516">
                  <a:extLst>
                    <a:ext uri="{9D8B030D-6E8A-4147-A177-3AD203B41FA5}">
                      <a16:colId xmlns:a16="http://schemas.microsoft.com/office/drawing/2014/main" val="550281738"/>
                    </a:ext>
                  </a:extLst>
                </a:gridCol>
              </a:tblGrid>
              <a:tr h="151264">
                <a:tc gridSpan="2">
                  <a:txBody>
                    <a:bodyPr/>
                    <a:lstStyle/>
                    <a:p>
                      <a:r>
                        <a:rPr kumimoji="1" lang="ja-JP" altLang="en-US" sz="1200" b="1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1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r>
                        <a:rPr kumimoji="1" lang="ja-JP" altLang="en-US" sz="1200" b="1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</a:t>
                      </a:r>
                      <a:r>
                        <a:rPr kumimoji="1" lang="en-US" altLang="ja-JP" sz="1200" b="1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b="1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情報整理、ドメインメリデメ</a:t>
                      </a:r>
                      <a:r>
                        <a:rPr kumimoji="1" lang="en-US" altLang="ja-JP" sz="1200" b="1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利点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紙媒体と異なる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社内人材多様化</a:t>
                      </a:r>
                    </a:p>
                    <a:p>
                      <a:endParaRPr kumimoji="1" lang="ja-JP" altLang="en-US" sz="1200" kern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欠点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競合多数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営業力不足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営業しない</a:t>
                      </a:r>
                      <a:r>
                        <a:rPr kumimoji="1" lang="en-US" altLang="ja-JP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代目</a:t>
                      </a:r>
                    </a:p>
                    <a:p>
                      <a:r>
                        <a:rPr kumimoji="1" lang="en-US" altLang="ja-JP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代目の地場的市場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売上横ばい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74" name="表 15">
            <a:extLst>
              <a:ext uri="{FF2B5EF4-FFF2-40B4-BE49-F238E27FC236}">
                <a16:creationId xmlns:a16="http://schemas.microsoft.com/office/drawing/2014/main" id="{A7D8899E-5340-4512-8BFE-626756EEF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13233"/>
              </p:ext>
            </p:extLst>
          </p:nvPr>
        </p:nvGraphicFramePr>
        <p:xfrm>
          <a:off x="4493116" y="3774537"/>
          <a:ext cx="3227032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3516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  <a:gridCol w="1613516">
                  <a:extLst>
                    <a:ext uri="{9D8B030D-6E8A-4147-A177-3AD203B41FA5}">
                      <a16:colId xmlns:a16="http://schemas.microsoft.com/office/drawing/2014/main" val="550281738"/>
                    </a:ext>
                  </a:extLst>
                </a:gridCol>
              </a:tblGrid>
              <a:tr h="151264">
                <a:tc gridSpan="2">
                  <a:txBody>
                    <a:bodyPr/>
                    <a:lstStyle/>
                    <a:p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期待効果、部門統括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理由・効果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経験･人脈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統括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新規部門で成功体験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後継･事業承継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使える強み</a:t>
                      </a:r>
                    </a:p>
                    <a:p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Web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デザイナー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名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アート</a:t>
                      </a:r>
                      <a:r>
                        <a:rPr kumimoji="1" lang="en-US" altLang="ja-JP" sz="1200" kern="1200" dirty="0" err="1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Dirctor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が統括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工程調整ディレクション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pic>
        <p:nvPicPr>
          <p:cNvPr id="75" name="Picture 2">
            <a:extLst>
              <a:ext uri="{FF2B5EF4-FFF2-40B4-BE49-F238E27FC236}">
                <a16:creationId xmlns:a16="http://schemas.microsoft.com/office/drawing/2014/main" id="{36744093-2B9F-4897-AEB1-297DE65C2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/>
          <a:stretch/>
        </p:blipFill>
        <p:spPr bwMode="auto">
          <a:xfrm>
            <a:off x="8090596" y="6447303"/>
            <a:ext cx="4636408" cy="31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E34C6B-0536-42D8-AEAF-9C4201B95E4C}"/>
              </a:ext>
            </a:extLst>
          </p:cNvPr>
          <p:cNvSpPr/>
          <p:nvPr/>
        </p:nvSpPr>
        <p:spPr>
          <a:xfrm>
            <a:off x="4465711" y="560297"/>
            <a:ext cx="5251775" cy="31097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8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41B7402C-FCB9-4C10-B74B-C93F81B20686}"/>
              </a:ext>
            </a:extLst>
          </p:cNvPr>
          <p:cNvSpPr/>
          <p:nvPr/>
        </p:nvSpPr>
        <p:spPr>
          <a:xfrm>
            <a:off x="8467152" y="6641402"/>
            <a:ext cx="2035904" cy="6147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 Price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9EE5337-1DA8-4D9E-8C7A-554A46722BDE}"/>
              </a:ext>
            </a:extLst>
          </p:cNvPr>
          <p:cNvSpPr/>
          <p:nvPr/>
        </p:nvSpPr>
        <p:spPr>
          <a:xfrm>
            <a:off x="10550824" y="5184185"/>
            <a:ext cx="2035904" cy="9999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2C Place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2C5AC242-3B6D-4258-B192-D44AFEFC16F7}"/>
              </a:ext>
            </a:extLst>
          </p:cNvPr>
          <p:cNvSpPr/>
          <p:nvPr/>
        </p:nvSpPr>
        <p:spPr>
          <a:xfrm>
            <a:off x="8467152" y="5186453"/>
            <a:ext cx="2035904" cy="1413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 Product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7A35AE3-05FA-4D9D-BB2C-A9DB8AE7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108284"/>
            <a:ext cx="12573000" cy="553453"/>
          </a:xfrm>
        </p:spPr>
        <p:txBody>
          <a:bodyPr>
            <a:normAutofit fontScale="90000"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ここを覚えて口述スラスラ～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R3｢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</a:t>
            </a:r>
            <a:r>
              <a:rPr lang="en-US" altLang="ja-JP" sz="3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Ⅱ｣B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D45FB0-7481-4F53-A178-B94257BD2142}"/>
              </a:ext>
            </a:extLst>
          </p:cNvPr>
          <p:cNvSpPr txBox="1"/>
          <p:nvPr/>
        </p:nvSpPr>
        <p:spPr>
          <a:xfrm>
            <a:off x="10902264" y="173905"/>
            <a:ext cx="1983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更新：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2022/1/4</a:t>
            </a:r>
            <a:b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by 200%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ミライスタイル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37C170-735F-4B61-9711-5064B5BFCF1C}"/>
              </a:ext>
            </a:extLst>
          </p:cNvPr>
          <p:cNvSpPr/>
          <p:nvPr/>
        </p:nvSpPr>
        <p:spPr>
          <a:xfrm>
            <a:off x="8468968" y="775504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戦略論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B272D86-D081-4F54-ACBC-B74DB8405B3A}"/>
              </a:ext>
            </a:extLst>
          </p:cNvPr>
          <p:cNvSpPr/>
          <p:nvPr/>
        </p:nvSpPr>
        <p:spPr>
          <a:xfrm>
            <a:off x="8450672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サービスマーケ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EA0CC90-9A39-4EB9-BF86-FAC5183E12EC}"/>
              </a:ext>
            </a:extLst>
          </p:cNvPr>
          <p:cNvSpPr/>
          <p:nvPr/>
        </p:nvSpPr>
        <p:spPr>
          <a:xfrm>
            <a:off x="9856514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関係性マーケ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D3EF980-5492-4F02-8DC5-9B3081E0727C}"/>
              </a:ext>
            </a:extLst>
          </p:cNvPr>
          <p:cNvSpPr/>
          <p:nvPr/>
        </p:nvSpPr>
        <p:spPr>
          <a:xfrm>
            <a:off x="11262356" y="7369820"/>
            <a:ext cx="1327484" cy="2071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情報･ネット他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582CAE8-5559-4DA1-87F2-A9481F924C1C}"/>
              </a:ext>
            </a:extLst>
          </p:cNvPr>
          <p:cNvSpPr txBox="1"/>
          <p:nvPr/>
        </p:nvSpPr>
        <p:spPr>
          <a:xfrm>
            <a:off x="8474334" y="7701989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サービスの一般的性質  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と対応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サービスの一般的性質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と対応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インターナルマーケ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サービス･リカバリ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システム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2E2DE08-50DF-4F20-BE9F-C2DFC688D247}"/>
              </a:ext>
            </a:extLst>
          </p:cNvPr>
          <p:cNvSpPr txBox="1"/>
          <p:nvPr/>
        </p:nvSpPr>
        <p:spPr>
          <a:xfrm>
            <a:off x="9866015" y="7701989"/>
            <a:ext cx="13038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顧客関係性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顧客の組織化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顧客生涯価値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ポイント制度と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FSP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B65E287-9BDB-497F-A67F-5DBA4F01FCAA}"/>
              </a:ext>
            </a:extLst>
          </p:cNvPr>
          <p:cNvSpPr txBox="1"/>
          <p:nvPr/>
        </p:nvSpPr>
        <p:spPr>
          <a:xfrm>
            <a:off x="11289074" y="7590414"/>
            <a:ext cx="13038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･マーケティング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インターネット販売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インターネットを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活用したプロモーション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0C7436E-EDBB-4B6C-9028-356887A6BF33}"/>
              </a:ext>
            </a:extLst>
          </p:cNvPr>
          <p:cNvSpPr txBox="1"/>
          <p:nvPr/>
        </p:nvSpPr>
        <p:spPr>
          <a:xfrm>
            <a:off x="8552692" y="1053218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企業戦略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共同開発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協働型と操作型マーケ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ソーシャルマーケ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社会貢献のマーケ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55355E0-2A8C-4C4B-BBC0-D10ABE327170}"/>
              </a:ext>
            </a:extLst>
          </p:cNvPr>
          <p:cNvSpPr/>
          <p:nvPr/>
        </p:nvSpPr>
        <p:spPr>
          <a:xfrm>
            <a:off x="8456226" y="2998550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ターゲット選定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9D6EB1-1E47-40A1-995B-2C0321FE9759}"/>
              </a:ext>
            </a:extLst>
          </p:cNvPr>
          <p:cNvSpPr txBox="1"/>
          <p:nvPr/>
        </p:nvSpPr>
        <p:spPr>
          <a:xfrm>
            <a:off x="8551344" y="3254536"/>
            <a:ext cx="176783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ターゲット選定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3C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 ターゲットマーケティング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市場細分化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小売業者のマーケティング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(4P)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7A70E0E-8DB8-43E7-9394-8A5E44D82077}"/>
              </a:ext>
            </a:extLst>
          </p:cNvPr>
          <p:cNvSpPr txBox="1"/>
          <p:nvPr/>
        </p:nvSpPr>
        <p:spPr>
          <a:xfrm>
            <a:off x="10749372" y="3254536"/>
            <a:ext cx="17338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ターゲット分析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消費者行動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顧客識別マーケティング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デシル分析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RFM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運営管理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4CC3FB7-8B9E-4046-AC3C-B37021EC40B1}"/>
              </a:ext>
            </a:extLst>
          </p:cNvPr>
          <p:cNvSpPr txBox="1"/>
          <p:nvPr/>
        </p:nvSpPr>
        <p:spPr>
          <a:xfrm>
            <a:off x="8474334" y="5379720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品揃え戦略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カテゴリー診断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PB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層構造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㉛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製品ミックス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ブランド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ブランドの持つ効果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ブランドの基本戦略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760F21E-6869-4E95-BE9C-525ECF6D65D9}"/>
              </a:ext>
            </a:extLst>
          </p:cNvPr>
          <p:cNvSpPr txBox="1"/>
          <p:nvPr/>
        </p:nvSpPr>
        <p:spPr>
          <a:xfrm>
            <a:off x="8467152" y="6836052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売上の分解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客数の向上策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客単価の向上策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0000BCD-D409-4D29-8FFB-756158D8ACA6}"/>
              </a:ext>
            </a:extLst>
          </p:cNvPr>
          <p:cNvSpPr txBox="1"/>
          <p:nvPr/>
        </p:nvSpPr>
        <p:spPr>
          <a:xfrm>
            <a:off x="10592762" y="5402855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流通機能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企業連携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垂直･水平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商店街の活性化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85573D7-06AD-4F65-9179-1BCE3768B5CE}"/>
              </a:ext>
            </a:extLst>
          </p:cNvPr>
          <p:cNvSpPr/>
          <p:nvPr/>
        </p:nvSpPr>
        <p:spPr>
          <a:xfrm>
            <a:off x="10550824" y="6269101"/>
            <a:ext cx="2035904" cy="980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2D Promotion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82B566F-C205-43C8-AC01-D95EF7A2C45B}"/>
              </a:ext>
            </a:extLst>
          </p:cNvPr>
          <p:cNvSpPr txBox="1"/>
          <p:nvPr/>
        </p:nvSpPr>
        <p:spPr>
          <a:xfrm>
            <a:off x="10592762" y="6493480"/>
            <a:ext cx="1438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コミュニケーション戦略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ISP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E0B18F5E-13D6-4DE3-BEC8-92F137631CA4}"/>
              </a:ext>
            </a:extLst>
          </p:cNvPr>
          <p:cNvSpPr/>
          <p:nvPr/>
        </p:nvSpPr>
        <p:spPr>
          <a:xfrm>
            <a:off x="12287423" y="812779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Ⅱ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graphicFrame>
        <p:nvGraphicFramePr>
          <p:cNvPr id="13" name="表 13">
            <a:extLst>
              <a:ext uri="{FF2B5EF4-FFF2-40B4-BE49-F238E27FC236}">
                <a16:creationId xmlns:a16="http://schemas.microsoft.com/office/drawing/2014/main" id="{3684FFF8-4C5D-4E49-A964-1B9AA16D6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96759"/>
              </p:ext>
            </p:extLst>
          </p:nvPr>
        </p:nvGraphicFramePr>
        <p:xfrm>
          <a:off x="164181" y="1179423"/>
          <a:ext cx="3009518" cy="27636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04759">
                  <a:extLst>
                    <a:ext uri="{9D8B030D-6E8A-4147-A177-3AD203B41FA5}">
                      <a16:colId xmlns:a16="http://schemas.microsoft.com/office/drawing/2014/main" val="489806285"/>
                    </a:ext>
                  </a:extLst>
                </a:gridCol>
                <a:gridCol w="1504759">
                  <a:extLst>
                    <a:ext uri="{9D8B030D-6E8A-4147-A177-3AD203B41FA5}">
                      <a16:colId xmlns:a16="http://schemas.microsoft.com/office/drawing/2014/main" val="1711583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問</a:t>
                      </a:r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</a:t>
                      </a:r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88889"/>
                  </a:ext>
                </a:extLst>
              </a:tr>
              <a:tr h="884378"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地元産大豆</a:t>
                      </a:r>
                      <a:br>
                        <a:rPr lang="en-US" altLang="ja-JP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品評会</a:t>
                      </a:r>
                      <a:br>
                        <a:rPr lang="en-US" altLang="ja-JP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子連れの参加者</a:t>
                      </a:r>
                      <a:br>
                        <a:rPr lang="en-US" altLang="ja-JP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食事会</a:t>
                      </a:r>
                      <a:br>
                        <a:rPr lang="en-US" altLang="ja-JP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井戸端会議</a:t>
                      </a:r>
                      <a:br>
                        <a:rPr lang="en-US" altLang="ja-JP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月替わりの変わり豆腐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主婦層顧客少</a:t>
                      </a:r>
                      <a:b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自社受注サイトなし</a:t>
                      </a:r>
                      <a:b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大口</a:t>
                      </a:r>
                      <a:r>
                        <a:rPr lang="en-US" altLang="ja-JP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PB</a:t>
                      </a:r>
                      <a:r>
                        <a:rPr lang="ja-JP" altLang="en-US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失注</a:t>
                      </a:r>
                    </a:p>
                    <a:p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06427"/>
                  </a:ext>
                </a:extLst>
              </a:tr>
              <a:tr h="294793"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O</a:t>
                      </a:r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</a:t>
                      </a:r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52453"/>
                  </a:ext>
                </a:extLst>
              </a:tr>
              <a:tr h="530627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自宅食事こだわり</a:t>
                      </a:r>
                      <a:b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清流が流れる</a:t>
                      </a:r>
                      <a:r>
                        <a:rPr lang="en-US" altLang="ja-JP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X</a:t>
                      </a:r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市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高齢層･主婦層顧客の声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200" kern="1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人的接触回避</a:t>
                      </a:r>
                    </a:p>
                    <a:p>
                      <a:pPr algn="just"/>
                      <a:r>
                        <a:rPr lang="zh-CN" altLang="en-US" sz="1200" kern="1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室内食事会中止</a:t>
                      </a:r>
                    </a:p>
                    <a:p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25052"/>
                  </a:ext>
                </a:extLst>
              </a:tr>
            </a:tbl>
          </a:graphicData>
        </a:graphic>
      </p:graphicFrame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E62F8328-99E4-4955-891E-EDC0D34D2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04028"/>
              </p:ext>
            </p:extLst>
          </p:nvPr>
        </p:nvGraphicFramePr>
        <p:xfrm>
          <a:off x="164182" y="4081039"/>
          <a:ext cx="3009518" cy="1645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 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新規顧客、全国、通販チャネル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全国の食通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手作り豆腐セット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豆腐丼セット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炊飯に向く良質な軟水</a:t>
                      </a:r>
                      <a:r>
                        <a:rPr kumimoji="1" lang="en-US" altLang="ja-JP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元</a:t>
                      </a:r>
                      <a:r>
                        <a:rPr kumimoji="1" lang="en-US" altLang="ja-JP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ja-JP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社</a:t>
                      </a:r>
                      <a:r>
                        <a:rPr kumimoji="1" lang="en-US" altLang="ja-JP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ja-JP" altLang="en-US" sz="1200" kern="1200" dirty="0">
                        <a:solidFill>
                          <a:srgbClr val="C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Y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社サイトの新米、佃煮</a:t>
                      </a:r>
                    </a:p>
                    <a:p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Y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社サイト</a:t>
                      </a:r>
                    </a:p>
                    <a:p>
                      <a:r>
                        <a:rPr kumimoji="1" lang="zh-TW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収穫祭、収穫体験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4" name="表 15">
            <a:extLst>
              <a:ext uri="{FF2B5EF4-FFF2-40B4-BE49-F238E27FC236}">
                <a16:creationId xmlns:a16="http://schemas.microsoft.com/office/drawing/2014/main" id="{2148CB45-D039-49D0-A9B4-379107176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24218"/>
              </p:ext>
            </p:extLst>
          </p:nvPr>
        </p:nvGraphicFramePr>
        <p:xfrm>
          <a:off x="164182" y="5826717"/>
          <a:ext cx="3009518" cy="201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04759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  <a:gridCol w="1504759">
                  <a:extLst>
                    <a:ext uri="{9D8B030D-6E8A-4147-A177-3AD203B41FA5}">
                      <a16:colId xmlns:a16="http://schemas.microsoft.com/office/drawing/2014/main" val="550281738"/>
                    </a:ext>
                  </a:extLst>
                </a:gridCol>
              </a:tblGrid>
              <a:tr h="151264">
                <a:tc gridSpan="2">
                  <a:txBody>
                    <a:bodyPr/>
                    <a:lstStyle/>
                    <a:p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 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既存顧客、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FC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チャネル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チャイザー</a:t>
                      </a:r>
                      <a:b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→マーケ活動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置き配の周知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置き配ボックス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チラシ作成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チャイジー</a:t>
                      </a:r>
                      <a:b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→販売活動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電話で顧客接点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実演販売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顧客ニーズ把握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駐車場移動販売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デモ販売で単価</a:t>
                      </a:r>
                      <a:r>
                        <a:rPr kumimoji="1" lang="en-US" altLang="ja-JP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UP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元商店経営者や</a:t>
                      </a:r>
                      <a:r>
                        <a:rPr kumimoji="1" lang="en-US" altLang="ja-JP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B</a:t>
                      </a:r>
                      <a:r>
                        <a:rPr kumimoji="1" lang="ja-JP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社の元社員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5" name="表 15">
            <a:extLst>
              <a:ext uri="{FF2B5EF4-FFF2-40B4-BE49-F238E27FC236}">
                <a16:creationId xmlns:a16="http://schemas.microsoft.com/office/drawing/2014/main" id="{36AE7103-8407-4A7E-912D-73CA2C9B2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97401"/>
              </p:ext>
            </p:extLst>
          </p:nvPr>
        </p:nvGraphicFramePr>
        <p:xfrm>
          <a:off x="164182" y="7976062"/>
          <a:ext cx="3009518" cy="146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 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新規、地元主婦、共創マーケ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X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市和菓子店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評判の割烹の板前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rgbClr val="C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小京都の京文化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共同ブランド</a:t>
                      </a:r>
                    </a:p>
                    <a:p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IM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で情報発信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双方向･参加型･共創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7" name="表 15">
            <a:extLst>
              <a:ext uri="{FF2B5EF4-FFF2-40B4-BE49-F238E27FC236}">
                <a16:creationId xmlns:a16="http://schemas.microsoft.com/office/drawing/2014/main" id="{E279E79E-B53B-4684-B92D-B110A3121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77838"/>
              </p:ext>
            </p:extLst>
          </p:nvPr>
        </p:nvGraphicFramePr>
        <p:xfrm>
          <a:off x="5359031" y="775504"/>
          <a:ext cx="3009518" cy="1645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221098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：情報整理フレーム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◎</a:t>
                      </a:r>
                      <a:r>
                        <a:rPr kumimoji="1" lang="en-US" altLang="ja-JP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SWOT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△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forces</a:t>
                      </a:r>
                    </a:p>
                    <a:p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</a:t>
                      </a:r>
                      <a:r>
                        <a:rPr kumimoji="1" lang="en-US" altLang="zh-TW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3C</a:t>
                      </a: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･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4C</a:t>
                      </a:r>
                      <a:b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RFM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×ECRS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の原則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182268-535D-479C-BFDA-8B411E7E5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/>
          <a:stretch/>
        </p:blipFill>
        <p:spPr bwMode="auto">
          <a:xfrm>
            <a:off x="3750197" y="6422059"/>
            <a:ext cx="4636408" cy="31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" name="表 15">
            <a:extLst>
              <a:ext uri="{FF2B5EF4-FFF2-40B4-BE49-F238E27FC236}">
                <a16:creationId xmlns:a16="http://schemas.microsoft.com/office/drawing/2014/main" id="{968013EA-D655-45CE-824F-5F4D7E48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66413"/>
              </p:ext>
            </p:extLst>
          </p:nvPr>
        </p:nvGraphicFramePr>
        <p:xfrm>
          <a:off x="5359031" y="2499360"/>
          <a:ext cx="3009518" cy="1889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：期待効果フレーム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×MECE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帰納演繹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仮説思考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△右脳左脳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ロジカル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〇ラテラル</a:t>
                      </a:r>
                      <a:endParaRPr kumimoji="1" lang="zh-TW" altLang="en-US" sz="1600" kern="1200" dirty="0">
                        <a:solidFill>
                          <a:srgbClr val="0000FF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9" name="表 15">
            <a:extLst>
              <a:ext uri="{FF2B5EF4-FFF2-40B4-BE49-F238E27FC236}">
                <a16:creationId xmlns:a16="http://schemas.microsoft.com/office/drawing/2014/main" id="{7B7B54AD-CD53-47E0-B546-DC61C86F1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46664"/>
              </p:ext>
            </p:extLst>
          </p:nvPr>
        </p:nvGraphicFramePr>
        <p:xfrm>
          <a:off x="5359031" y="4467056"/>
          <a:ext cx="3009518" cy="1889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：助言フレーム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△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PDCA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◎</a:t>
                      </a:r>
                      <a:r>
                        <a:rPr kumimoji="1" lang="en-US" altLang="ja-JP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STP</a:t>
                      </a:r>
                    </a:p>
                    <a:p>
                      <a:r>
                        <a:rPr kumimoji="1" lang="ja-JP" altLang="en-US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◎ﾀﾞﾅﾄﾞｺ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〇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AIDMA</a:t>
                      </a:r>
                      <a:b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〇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5W1H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×SMART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A582EA-6BB6-48F1-A804-997B901FEE5E}"/>
              </a:ext>
            </a:extLst>
          </p:cNvPr>
          <p:cNvSpPr txBox="1"/>
          <p:nvPr/>
        </p:nvSpPr>
        <p:spPr>
          <a:xfrm>
            <a:off x="3166699" y="661737"/>
            <a:ext cx="209191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【</a:t>
            </a:r>
            <a:r>
              <a:rPr kumimoji="1" lang="ja-JP" altLang="en-US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抽象化</a:t>
            </a:r>
            <a: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】</a:t>
            </a:r>
            <a:b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どの根拠を</a:t>
            </a:r>
            <a:b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×</a:t>
            </a:r>
            <a:b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どの枠で？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C9E2E9-9990-46C3-8F9B-62D637D0ABB7}"/>
              </a:ext>
            </a:extLst>
          </p:cNvPr>
          <p:cNvSpPr txBox="1"/>
          <p:nvPr/>
        </p:nvSpPr>
        <p:spPr>
          <a:xfrm>
            <a:off x="120316" y="661737"/>
            <a:ext cx="30533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【</a:t>
            </a:r>
            <a:r>
              <a:rPr kumimoji="1" lang="ja-JP" altLang="en-US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与件の根拠</a:t>
            </a:r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】</a:t>
            </a:r>
            <a:endParaRPr kumimoji="1" lang="ja-JP" altLang="en-US" sz="1100" dirty="0">
              <a:latin typeface="源暎ラテミン 詰 v2" panose="02000603000000000000" pitchFamily="2" charset="-128"/>
              <a:ea typeface="源暎ラテミン 詰 v2" panose="02000603000000000000" pitchFamily="2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6A444AA-B4F6-43EB-A50E-C365DA72F47C}"/>
              </a:ext>
            </a:extLst>
          </p:cNvPr>
          <p:cNvSpPr/>
          <p:nvPr/>
        </p:nvSpPr>
        <p:spPr>
          <a:xfrm>
            <a:off x="120316" y="1179423"/>
            <a:ext cx="3053383" cy="82596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9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35AE3-05FA-4D9D-BB2C-A9DB8AE7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108284"/>
            <a:ext cx="12573000" cy="553453"/>
          </a:xfrm>
        </p:spPr>
        <p:txBody>
          <a:bodyPr>
            <a:normAutofit fontScale="90000"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ここを覚えて口述スラスラ～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R3｢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</a:t>
            </a:r>
            <a:r>
              <a:rPr lang="en-US" altLang="ja-JP" sz="3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Ⅲ｣C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D45FB0-7481-4F53-A178-B94257BD2142}"/>
              </a:ext>
            </a:extLst>
          </p:cNvPr>
          <p:cNvSpPr txBox="1"/>
          <p:nvPr/>
        </p:nvSpPr>
        <p:spPr>
          <a:xfrm>
            <a:off x="10902264" y="173905"/>
            <a:ext cx="1983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更新：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2022/1/4</a:t>
            </a:r>
            <a:b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by 200%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ミライスタイル</a:t>
            </a:r>
          </a:p>
        </p:txBody>
      </p:sp>
      <p:graphicFrame>
        <p:nvGraphicFramePr>
          <p:cNvPr id="13" name="表 13">
            <a:extLst>
              <a:ext uri="{FF2B5EF4-FFF2-40B4-BE49-F238E27FC236}">
                <a16:creationId xmlns:a16="http://schemas.microsoft.com/office/drawing/2014/main" id="{3684FFF8-4C5D-4E49-A964-1B9AA16D6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03099"/>
              </p:ext>
            </p:extLst>
          </p:nvPr>
        </p:nvGraphicFramePr>
        <p:xfrm>
          <a:off x="4419075" y="1215611"/>
          <a:ext cx="3261461" cy="27636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8755">
                  <a:extLst>
                    <a:ext uri="{9D8B030D-6E8A-4147-A177-3AD203B41FA5}">
                      <a16:colId xmlns:a16="http://schemas.microsoft.com/office/drawing/2014/main" val="489806285"/>
                    </a:ext>
                  </a:extLst>
                </a:gridCol>
                <a:gridCol w="1652706">
                  <a:extLst>
                    <a:ext uri="{9D8B030D-6E8A-4147-A177-3AD203B41FA5}">
                      <a16:colId xmlns:a16="http://schemas.microsoft.com/office/drawing/2014/main" val="1711583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第</a:t>
                      </a: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問</a:t>
                      </a: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</a:t>
                      </a:r>
                      <a:endParaRPr kumimoji="1" lang="ja-JP" altLang="en-US" sz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88889"/>
                  </a:ext>
                </a:extLst>
              </a:tr>
              <a:tr h="884378"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永い愛着のバッグ</a:t>
                      </a:r>
                    </a:p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手作り感の高級仕様</a:t>
                      </a:r>
                      <a:b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手直技術と修理対応</a:t>
                      </a:r>
                      <a:b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自社ブランド収益貢献</a:t>
                      </a:r>
                    </a:p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熟練手作業参入障壁</a:t>
                      </a:r>
                      <a:b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一貫受託生産</a:t>
                      </a:r>
                      <a:b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受注予測で見込生産</a:t>
                      </a:r>
                      <a:br>
                        <a:rPr lang="en-US" altLang="ja-JP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オンライン販売情報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出来栄えバラつき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縫製がボトルネック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技術承継･高齢化</a:t>
                      </a:r>
                      <a:b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新規開発に弱み</a:t>
                      </a:r>
                      <a:b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熟練度で作業割当</a:t>
                      </a:r>
                    </a:p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欠品や過剰在庫</a:t>
                      </a:r>
                      <a:b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生産計画は月</a:t>
                      </a: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回</a:t>
                      </a:r>
                    </a:p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資材欠品で計画変更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74406427"/>
                  </a:ext>
                </a:extLst>
              </a:tr>
              <a:tr h="294793"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O</a:t>
                      </a:r>
                      <a:endParaRPr kumimoji="1" lang="ja-JP" altLang="en-US" sz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</a:t>
                      </a:r>
                      <a:endParaRPr kumimoji="1" lang="ja-JP" altLang="en-US" sz="1200" dirty="0">
                        <a:solidFill>
                          <a:sysClr val="windowText" lastClr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52453"/>
                  </a:ext>
                </a:extLst>
              </a:tr>
              <a:tr h="530627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バッグメーカー受託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少量多品種収益増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直営店開設構想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製造受託の海外移転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受注は年々小ロット</a:t>
                      </a:r>
                    </a:p>
                    <a:p>
                      <a:pPr algn="just"/>
                      <a:r>
                        <a:rPr lang="ja-JP" altLang="en-US" sz="1200" kern="1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低価格品が主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25052"/>
                  </a:ext>
                </a:extLst>
              </a:tr>
            </a:tbl>
          </a:graphicData>
        </a:graphic>
      </p:graphicFrame>
      <p:graphicFrame>
        <p:nvGraphicFramePr>
          <p:cNvPr id="107" name="表 15">
            <a:extLst>
              <a:ext uri="{FF2B5EF4-FFF2-40B4-BE49-F238E27FC236}">
                <a16:creationId xmlns:a16="http://schemas.microsoft.com/office/drawing/2014/main" id="{E279E79E-B53B-4684-B92D-B110A3121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29861"/>
              </p:ext>
            </p:extLst>
          </p:nvPr>
        </p:nvGraphicFramePr>
        <p:xfrm>
          <a:off x="9723762" y="775504"/>
          <a:ext cx="3009518" cy="1645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325160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：情報整理フレーム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◎</a:t>
                      </a:r>
                      <a:r>
                        <a:rPr kumimoji="1" lang="en-US" altLang="ja-JP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SWOT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×5 forces</a:t>
                      </a:r>
                    </a:p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en-US" altLang="zh-TW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3C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･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4C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×RFM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◎</a:t>
                      </a:r>
                      <a:r>
                        <a:rPr kumimoji="1" lang="en-US" altLang="ja-JP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ECRS</a:t>
                      </a:r>
                      <a:r>
                        <a:rPr kumimoji="1" lang="ja-JP" altLang="en-US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の原則</a:t>
                      </a:r>
                      <a:endParaRPr kumimoji="1" lang="zh-TW" altLang="en-US" sz="1600" kern="1200" dirty="0">
                        <a:solidFill>
                          <a:srgbClr val="FF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8" name="表 15">
            <a:extLst>
              <a:ext uri="{FF2B5EF4-FFF2-40B4-BE49-F238E27FC236}">
                <a16:creationId xmlns:a16="http://schemas.microsoft.com/office/drawing/2014/main" id="{968013EA-D655-45CE-824F-5F4D7E48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20252"/>
              </p:ext>
            </p:extLst>
          </p:nvPr>
        </p:nvGraphicFramePr>
        <p:xfrm>
          <a:off x="9723762" y="2499360"/>
          <a:ext cx="3009518" cy="1889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：期待効果フレーム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△</a:t>
                      </a: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MECE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〇帰納演繹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◎仮説思考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〇右脳左脳</a:t>
                      </a:r>
                      <a:b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〇ロジカル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ラテラル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9" name="表 15">
            <a:extLst>
              <a:ext uri="{FF2B5EF4-FFF2-40B4-BE49-F238E27FC236}">
                <a16:creationId xmlns:a16="http://schemas.microsoft.com/office/drawing/2014/main" id="{7B7B54AD-CD53-47E0-B546-DC61C86F1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51749"/>
              </p:ext>
            </p:extLst>
          </p:nvPr>
        </p:nvGraphicFramePr>
        <p:xfrm>
          <a:off x="9717486" y="4523201"/>
          <a:ext cx="3009518" cy="1889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09518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</a:t>
                      </a: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：助言フレーム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〇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PDCA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×STP</a:t>
                      </a:r>
                    </a:p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×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ﾀﾞﾅﾄﾞｺ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×AIDMA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〇</a:t>
                      </a:r>
                      <a:r>
                        <a:rPr kumimoji="1" lang="en-US" altLang="ja-JP" sz="1600" kern="1200" dirty="0">
                          <a:solidFill>
                            <a:srgbClr val="0000F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5W1H</a:t>
                      </a:r>
                      <a:b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×SMART</a:t>
                      </a:r>
                      <a:r>
                        <a:rPr kumimoji="1" lang="ja-JP" altLang="en-US" sz="16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よりも泥臭く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A582EA-6BB6-48F1-A804-997B901FEE5E}"/>
              </a:ext>
            </a:extLst>
          </p:cNvPr>
          <p:cNvSpPr txBox="1"/>
          <p:nvPr/>
        </p:nvSpPr>
        <p:spPr>
          <a:xfrm>
            <a:off x="7692742" y="560297"/>
            <a:ext cx="2091913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【</a:t>
            </a:r>
            <a:r>
              <a:rPr kumimoji="1" lang="ja-JP" altLang="en-US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具体化</a:t>
            </a:r>
            <a: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】</a:t>
            </a:r>
            <a:br>
              <a:rPr kumimoji="1" lang="en-US" altLang="ja-JP" sz="32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C</a:t>
            </a:r>
            <a:r>
              <a:rPr kumimoji="1" lang="ja-JP" altLang="en-US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社の事情を</a:t>
            </a:r>
            <a:b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×</a:t>
            </a:r>
            <a:b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因果で整理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5C9E2E9-9990-46C3-8F9B-62D637D0ABB7}"/>
              </a:ext>
            </a:extLst>
          </p:cNvPr>
          <p:cNvSpPr txBox="1"/>
          <p:nvPr/>
        </p:nvSpPr>
        <p:spPr>
          <a:xfrm>
            <a:off x="4579940" y="602284"/>
            <a:ext cx="30533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【</a:t>
            </a:r>
            <a:r>
              <a:rPr kumimoji="1" lang="ja-JP" altLang="en-US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与件の根拠</a:t>
            </a:r>
            <a:r>
              <a:rPr kumimoji="1" lang="en-US" altLang="ja-JP" sz="2800" dirty="0"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】</a:t>
            </a:r>
            <a:endParaRPr kumimoji="1" lang="ja-JP" altLang="en-US" sz="1100" dirty="0">
              <a:latin typeface="源暎ラテミン 詰 v2" panose="02000603000000000000" pitchFamily="2" charset="-128"/>
              <a:ea typeface="源暎ラテミン 詰 v2" panose="02000603000000000000" pitchFamily="2" charset="-128"/>
            </a:endParaRPr>
          </a:p>
        </p:txBody>
      </p:sp>
      <p:graphicFrame>
        <p:nvGraphicFramePr>
          <p:cNvPr id="74" name="表 15">
            <a:extLst>
              <a:ext uri="{FF2B5EF4-FFF2-40B4-BE49-F238E27FC236}">
                <a16:creationId xmlns:a16="http://schemas.microsoft.com/office/drawing/2014/main" id="{A7D8899E-5340-4512-8BFE-626756EEF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3802"/>
              </p:ext>
            </p:extLst>
          </p:nvPr>
        </p:nvGraphicFramePr>
        <p:xfrm>
          <a:off x="4416516" y="5114997"/>
          <a:ext cx="3227032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3516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  <a:gridCol w="1613516">
                  <a:extLst>
                    <a:ext uri="{9D8B030D-6E8A-4147-A177-3AD203B41FA5}">
                      <a16:colId xmlns:a16="http://schemas.microsoft.com/office/drawing/2014/main" val="550281738"/>
                    </a:ext>
                  </a:extLst>
                </a:gridCol>
              </a:tblGrid>
              <a:tr h="151264">
                <a:tc gridSpan="2">
                  <a:txBody>
                    <a:bodyPr/>
                    <a:lstStyle/>
                    <a:p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助言、生産現場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日程計画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調達計画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ロット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現品管理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欠品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工数計画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平準化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余力管理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差配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設備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(M)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品質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(Q)</a:t>
                      </a: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pic>
        <p:nvPicPr>
          <p:cNvPr id="75" name="Picture 2">
            <a:extLst>
              <a:ext uri="{FF2B5EF4-FFF2-40B4-BE49-F238E27FC236}">
                <a16:creationId xmlns:a16="http://schemas.microsoft.com/office/drawing/2014/main" id="{36744093-2B9F-4897-AEB1-297DE65C2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/>
          <a:stretch/>
        </p:blipFill>
        <p:spPr bwMode="auto">
          <a:xfrm>
            <a:off x="8090596" y="6447303"/>
            <a:ext cx="4636408" cy="31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D9899FB-F5F4-4147-9EED-66D3D9047F25}"/>
              </a:ext>
            </a:extLst>
          </p:cNvPr>
          <p:cNvSpPr/>
          <p:nvPr/>
        </p:nvSpPr>
        <p:spPr>
          <a:xfrm>
            <a:off x="198334" y="5172633"/>
            <a:ext cx="4139168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統制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Control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、改善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algn="ctr"/>
            <a:endParaRPr kumimoji="1" lang="en-US" altLang="ja-JP" sz="14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0E19C40-A0A1-45E2-AA76-1B7ED9ABA311}"/>
              </a:ext>
            </a:extLst>
          </p:cNvPr>
          <p:cNvSpPr/>
          <p:nvPr/>
        </p:nvSpPr>
        <p:spPr>
          <a:xfrm>
            <a:off x="193032" y="769293"/>
            <a:ext cx="4139168" cy="349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</a:rPr>
              <a:t>戦略論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37EBD83-46C5-4F9A-A85F-47AF6203A83F}"/>
              </a:ext>
            </a:extLst>
          </p:cNvPr>
          <p:cNvSpPr/>
          <p:nvPr/>
        </p:nvSpPr>
        <p:spPr>
          <a:xfrm>
            <a:off x="189158" y="1218370"/>
            <a:ext cx="4139168" cy="1641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生産方式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EFA9E76-1B79-482C-A227-71058539BFE1}"/>
              </a:ext>
            </a:extLst>
          </p:cNvPr>
          <p:cNvSpPr/>
          <p:nvPr/>
        </p:nvSpPr>
        <p:spPr>
          <a:xfrm>
            <a:off x="189626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3Q 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1C57C2F-41BC-4B02-B91D-589DE6A666F9}"/>
              </a:ext>
            </a:extLst>
          </p:cNvPr>
          <p:cNvSpPr/>
          <p:nvPr/>
        </p:nvSpPr>
        <p:spPr>
          <a:xfrm>
            <a:off x="1595468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コスト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E36B494-F76B-40C0-AD4C-2F179209BC8A}"/>
              </a:ext>
            </a:extLst>
          </p:cNvPr>
          <p:cNvSpPr/>
          <p:nvPr/>
        </p:nvSpPr>
        <p:spPr>
          <a:xfrm>
            <a:off x="3001310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3D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短納期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46D52DB-130A-49E5-8CEE-EB0778A989E8}"/>
              </a:ext>
            </a:extLst>
          </p:cNvPr>
          <p:cNvSpPr txBox="1"/>
          <p:nvPr/>
        </p:nvSpPr>
        <p:spPr>
          <a:xfrm>
            <a:off x="201457" y="7694729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総合的品質管理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(TQM)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㊼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パレート図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特性要因図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FE31297-9AF2-4CE6-B267-D7D92760855B}"/>
              </a:ext>
            </a:extLst>
          </p:cNvPr>
          <p:cNvSpPr txBox="1"/>
          <p:nvPr/>
        </p:nvSpPr>
        <p:spPr>
          <a:xfrm>
            <a:off x="1607299" y="7694729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材料費の逓減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設備管理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56325A5-FF41-4BF8-8D33-CF96E5C4F914}"/>
              </a:ext>
            </a:extLst>
          </p:cNvPr>
          <p:cNvSpPr txBox="1"/>
          <p:nvPr/>
        </p:nvSpPr>
        <p:spPr>
          <a:xfrm>
            <a:off x="3013141" y="7694729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㊵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販売予測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㊶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輸配送管理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㊷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物流センター管理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㊹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外注先に対する納期管理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納期管理の考え方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4E9B2CF-27CB-4A4D-A2E4-9D77F3D203D0}"/>
              </a:ext>
            </a:extLst>
          </p:cNvPr>
          <p:cNvSpPr/>
          <p:nvPr/>
        </p:nvSpPr>
        <p:spPr>
          <a:xfrm>
            <a:off x="189158" y="2998550"/>
            <a:ext cx="4139168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Planning)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C857A2E-AD23-4D3A-B412-456AB6C1FED4}"/>
              </a:ext>
            </a:extLst>
          </p:cNvPr>
          <p:cNvSpPr txBox="1"/>
          <p:nvPr/>
        </p:nvSpPr>
        <p:spPr>
          <a:xfrm>
            <a:off x="1601457" y="3425286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調達計画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需要予測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資材所要量計画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在庫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定量発注方式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定期発注方式</a:t>
            </a:r>
            <a:b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 外注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㊴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OEM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のメリット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7646E83-46F1-46E0-B6BD-E3B614DEAF8C}"/>
              </a:ext>
            </a:extLst>
          </p:cNvPr>
          <p:cNvSpPr txBox="1"/>
          <p:nvPr/>
        </p:nvSpPr>
        <p:spPr>
          <a:xfrm>
            <a:off x="2999171" y="3425286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工数計画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IE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 職務設計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 段取改善の手順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㊻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余力管理の必要理由</a:t>
            </a:r>
          </a:p>
          <a:p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EF2C171-5801-4C81-A98F-08646E93A286}"/>
              </a:ext>
            </a:extLst>
          </p:cNvPr>
          <p:cNvSpPr txBox="1"/>
          <p:nvPr/>
        </p:nvSpPr>
        <p:spPr>
          <a:xfrm>
            <a:off x="224248" y="1481098"/>
            <a:ext cx="15870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生産形態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受注生産と見込生産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個別生産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ロット生産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連続生産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多品種少量･少品種多量生産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セル生産方式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JIT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35713FC-4DA1-42F5-BC12-E1B7CF287FA3}"/>
              </a:ext>
            </a:extLst>
          </p:cNvPr>
          <p:cNvSpPr txBox="1"/>
          <p:nvPr/>
        </p:nvSpPr>
        <p:spPr>
          <a:xfrm>
            <a:off x="2356240" y="1459069"/>
            <a:ext cx="164435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レイアウト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製品開発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P-Q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トヨタ生産方式の概要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トヨタ生産方式の改善手段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EDBD454-1E0F-46F0-AF71-D034432FDD4A}"/>
              </a:ext>
            </a:extLst>
          </p:cNvPr>
          <p:cNvSpPr txBox="1"/>
          <p:nvPr/>
        </p:nvSpPr>
        <p:spPr>
          <a:xfrm>
            <a:off x="301272" y="5945992"/>
            <a:ext cx="21532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基本用語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㉛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5W1H</a:t>
            </a:r>
            <a:r>
              <a:rPr kumimoji="1" lang="ja-JP" altLang="en-US" sz="9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ECRS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(3)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GT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他</a:t>
            </a:r>
            <a:endParaRPr kumimoji="1"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下請製造業の生き残り戦略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61BA1E6-01D2-41FA-9DA3-DD351D694DBD}"/>
              </a:ext>
            </a:extLst>
          </p:cNvPr>
          <p:cNvSpPr/>
          <p:nvPr/>
        </p:nvSpPr>
        <p:spPr>
          <a:xfrm>
            <a:off x="4017954" y="805738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Ⅲ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F7237FB-8E87-4589-8186-F58FA4F2B336}"/>
              </a:ext>
            </a:extLst>
          </p:cNvPr>
          <p:cNvSpPr txBox="1"/>
          <p:nvPr/>
        </p:nvSpPr>
        <p:spPr>
          <a:xfrm>
            <a:off x="209445" y="3425286"/>
            <a:ext cx="130382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概要＋</a:t>
            </a:r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日程計画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工程管理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流動数曲線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生産計画の緩衝機能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生産統制</a:t>
            </a: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2F92818-2D43-410B-9833-F4DCB2A3E09E}"/>
              </a:ext>
            </a:extLst>
          </p:cNvPr>
          <p:cNvSpPr txBox="1"/>
          <p:nvPr/>
        </p:nvSpPr>
        <p:spPr>
          <a:xfrm>
            <a:off x="2579049" y="5964659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A1730EA-8924-42B9-9D73-7C7EAEAEE8A1}"/>
              </a:ext>
            </a:extLst>
          </p:cNvPr>
          <p:cNvSpPr/>
          <p:nvPr/>
        </p:nvSpPr>
        <p:spPr>
          <a:xfrm>
            <a:off x="1732385" y="751563"/>
            <a:ext cx="1125003" cy="3910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4A7077C-A6C6-485D-890F-6CA88EB32EDB}"/>
              </a:ext>
            </a:extLst>
          </p:cNvPr>
          <p:cNvSpPr/>
          <p:nvPr/>
        </p:nvSpPr>
        <p:spPr>
          <a:xfrm>
            <a:off x="1580305" y="3546991"/>
            <a:ext cx="2383136" cy="43229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69F3FAD-FFFA-4AB5-B4CB-0652D5434EDA}"/>
              </a:ext>
            </a:extLst>
          </p:cNvPr>
          <p:cNvSpPr/>
          <p:nvPr/>
        </p:nvSpPr>
        <p:spPr>
          <a:xfrm>
            <a:off x="122120" y="3389728"/>
            <a:ext cx="4113834" cy="3351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44663CCE-8A82-4D47-89F2-A246D41B27DE}"/>
              </a:ext>
            </a:extLst>
          </p:cNvPr>
          <p:cNvSpPr/>
          <p:nvPr/>
        </p:nvSpPr>
        <p:spPr>
          <a:xfrm>
            <a:off x="1813313" y="2509361"/>
            <a:ext cx="1937064" cy="23399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製品企画＋生産面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D02FE482-9D55-490D-8C5B-5F35FD38993C}"/>
              </a:ext>
            </a:extLst>
          </p:cNvPr>
          <p:cNvSpPr/>
          <p:nvPr/>
        </p:nvSpPr>
        <p:spPr>
          <a:xfrm>
            <a:off x="1917750" y="4694854"/>
            <a:ext cx="2198351" cy="1958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課題と助言、生産現場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FC102426-27AE-44B3-A099-640C781A26C6}"/>
              </a:ext>
            </a:extLst>
          </p:cNvPr>
          <p:cNvCxnSpPr>
            <a:cxnSpLocks/>
            <a:stCxn id="85" idx="2"/>
            <a:endCxn id="82" idx="0"/>
          </p:cNvCxnSpPr>
          <p:nvPr/>
        </p:nvCxnSpPr>
        <p:spPr>
          <a:xfrm flipH="1">
            <a:off x="2771873" y="2743352"/>
            <a:ext cx="9972" cy="8036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図 89">
            <a:extLst>
              <a:ext uri="{FF2B5EF4-FFF2-40B4-BE49-F238E27FC236}">
                <a16:creationId xmlns:a16="http://schemas.microsoft.com/office/drawing/2014/main" id="{6D86475B-6548-4020-9388-CFC6D279F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7" y="4621208"/>
            <a:ext cx="512762" cy="512762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E760BF37-BE15-46B1-9BF5-C9ACDB598C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1" t="31111" r="49674" b="50000"/>
          <a:stretch/>
        </p:blipFill>
        <p:spPr>
          <a:xfrm>
            <a:off x="705778" y="4618748"/>
            <a:ext cx="1093776" cy="514329"/>
          </a:xfrm>
          <a:prstGeom prst="rect">
            <a:avLst/>
          </a:prstGeom>
        </p:spPr>
      </p:pic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C17B8EB1-9E51-4E9A-8E56-13BC1B92044E}"/>
              </a:ext>
            </a:extLst>
          </p:cNvPr>
          <p:cNvSpPr/>
          <p:nvPr/>
        </p:nvSpPr>
        <p:spPr>
          <a:xfrm>
            <a:off x="159928" y="1592580"/>
            <a:ext cx="1681514" cy="7195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21F0D2AD-D8C6-46D2-AC89-57FF89D80D63}"/>
              </a:ext>
            </a:extLst>
          </p:cNvPr>
          <p:cNvSpPr/>
          <p:nvPr/>
        </p:nvSpPr>
        <p:spPr>
          <a:xfrm>
            <a:off x="2303200" y="1586023"/>
            <a:ext cx="907360" cy="1497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702A191-48DC-4E10-BE25-72E83B24CE58}"/>
              </a:ext>
            </a:extLst>
          </p:cNvPr>
          <p:cNvSpPr txBox="1"/>
          <p:nvPr/>
        </p:nvSpPr>
        <p:spPr>
          <a:xfrm>
            <a:off x="288562" y="5479911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進捗管理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67BB9CE8-469B-48F9-A74D-111F9BEA2315}"/>
              </a:ext>
            </a:extLst>
          </p:cNvPr>
          <p:cNvSpPr txBox="1"/>
          <p:nvPr/>
        </p:nvSpPr>
        <p:spPr>
          <a:xfrm>
            <a:off x="1608228" y="5472105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現品管理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C5D9EFE-084D-49AA-8A16-A6C2B12C7E92}"/>
              </a:ext>
            </a:extLst>
          </p:cNvPr>
          <p:cNvSpPr txBox="1"/>
          <p:nvPr/>
        </p:nvSpPr>
        <p:spPr>
          <a:xfrm>
            <a:off x="2929086" y="5472105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</a:t>
            </a:r>
          </a:p>
        </p:txBody>
      </p:sp>
      <p:graphicFrame>
        <p:nvGraphicFramePr>
          <p:cNvPr id="99" name="表 15">
            <a:extLst>
              <a:ext uri="{FF2B5EF4-FFF2-40B4-BE49-F238E27FC236}">
                <a16:creationId xmlns:a16="http://schemas.microsoft.com/office/drawing/2014/main" id="{8A121962-6603-4509-A3DE-1AF946898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19847"/>
              </p:ext>
            </p:extLst>
          </p:nvPr>
        </p:nvGraphicFramePr>
        <p:xfrm>
          <a:off x="4416516" y="6651705"/>
          <a:ext cx="3227032" cy="109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3516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  <a:gridCol w="1613516">
                  <a:extLst>
                    <a:ext uri="{9D8B030D-6E8A-4147-A177-3AD203B41FA5}">
                      <a16:colId xmlns:a16="http://schemas.microsoft.com/office/drawing/2014/main" val="550281738"/>
                    </a:ext>
                  </a:extLst>
                </a:gridCol>
              </a:tblGrid>
              <a:tr h="151264">
                <a:tc gridSpan="2">
                  <a:txBody>
                    <a:bodyPr/>
                    <a:lstStyle/>
                    <a:p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期待効果、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製品企画＋生産管理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製品企画面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企画開発経験少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ニーズ</a:t>
                      </a:r>
                      <a:b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</a:b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営業面に言及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生産面</a:t>
                      </a:r>
                    </a:p>
                    <a:p>
                      <a:r>
                        <a:rPr kumimoji="1" lang="zh-TW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需要予測改善</a:t>
                      </a:r>
                    </a:p>
                    <a:p>
                      <a:r>
                        <a:rPr kumimoji="1" lang="zh-TW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熟練依存解消</a:t>
                      </a: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graphicFrame>
        <p:nvGraphicFramePr>
          <p:cNvPr id="100" name="表 15">
            <a:extLst>
              <a:ext uri="{FF2B5EF4-FFF2-40B4-BE49-F238E27FC236}">
                <a16:creationId xmlns:a16="http://schemas.microsoft.com/office/drawing/2014/main" id="{386683A2-4EBB-4A0B-A459-B5563E61D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58717"/>
              </p:ext>
            </p:extLst>
          </p:nvPr>
        </p:nvGraphicFramePr>
        <p:xfrm>
          <a:off x="4406291" y="7942508"/>
          <a:ext cx="3227032" cy="9083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3516">
                  <a:extLst>
                    <a:ext uri="{9D8B030D-6E8A-4147-A177-3AD203B41FA5}">
                      <a16:colId xmlns:a16="http://schemas.microsoft.com/office/drawing/2014/main" val="4263024416"/>
                    </a:ext>
                  </a:extLst>
                </a:gridCol>
                <a:gridCol w="1613516">
                  <a:extLst>
                    <a:ext uri="{9D8B030D-6E8A-4147-A177-3AD203B41FA5}">
                      <a16:colId xmlns:a16="http://schemas.microsoft.com/office/drawing/2014/main" val="550281738"/>
                    </a:ext>
                  </a:extLst>
                </a:gridCol>
              </a:tblGrid>
              <a:tr h="151264">
                <a:tc gridSpan="2">
                  <a:txBody>
                    <a:bodyPr/>
                    <a:lstStyle/>
                    <a:p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第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問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助言</a:t>
                      </a:r>
                      <a:r>
                        <a:rPr kumimoji="1" lang="zh-TW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、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全社戦略</a:t>
                      </a:r>
                      <a:r>
                        <a:rPr kumimoji="1" lang="en-US" altLang="zh-TW" sz="1200" b="1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200" b="1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67453"/>
                  </a:ext>
                </a:extLst>
              </a:tr>
              <a:tr h="634065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熟練高級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分業アイテム増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2208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FA7D23-6076-462C-A681-2AC85C69C0F5}"/>
              </a:ext>
            </a:extLst>
          </p:cNvPr>
          <p:cNvSpPr txBox="1"/>
          <p:nvPr/>
        </p:nvSpPr>
        <p:spPr>
          <a:xfrm>
            <a:off x="4722155" y="4114146"/>
            <a:ext cx="26553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【SWOT</a:t>
            </a:r>
            <a:r>
              <a:rPr kumimoji="1" lang="ja-JP" altLang="en-US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は対比で押さえる</a:t>
            </a:r>
            <a:r>
              <a:rPr kumimoji="1" lang="en-US" altLang="ja-JP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】</a:t>
            </a:r>
            <a:br>
              <a:rPr kumimoji="1" lang="en-US" altLang="ja-JP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メリットが</a:t>
            </a:r>
            <a:r>
              <a:rPr kumimoji="1" lang="en-US" altLang="ja-JP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1</a:t>
            </a:r>
            <a:r>
              <a:rPr kumimoji="1" lang="ja-JP" altLang="en-US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つあるとき、</a:t>
            </a:r>
            <a:br>
              <a:rPr kumimoji="1" lang="en-US" altLang="ja-JP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1600" dirty="0">
                <a:solidFill>
                  <a:srgbClr val="C00000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同じ数だけデメリット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24BABE1C-C4F9-4D97-859D-240078C7C512}"/>
              </a:ext>
            </a:extLst>
          </p:cNvPr>
          <p:cNvSpPr txBox="1"/>
          <p:nvPr/>
        </p:nvSpPr>
        <p:spPr>
          <a:xfrm>
            <a:off x="7658552" y="4002787"/>
            <a:ext cx="2038506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0000FF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C</a:t>
            </a:r>
            <a:r>
              <a:rPr kumimoji="1" lang="ja-JP" altLang="en-US" sz="1600" dirty="0">
                <a:solidFill>
                  <a:srgbClr val="0000FF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社では</a:t>
            </a:r>
            <a:br>
              <a:rPr kumimoji="1" lang="en-US" altLang="ja-JP" sz="1600" dirty="0">
                <a:solidFill>
                  <a:srgbClr val="0000FF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1600" dirty="0">
                <a:solidFill>
                  <a:srgbClr val="0000FF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口先やラディカルより</a:t>
            </a:r>
            <a:br>
              <a:rPr kumimoji="1" lang="en-US" altLang="ja-JP" sz="1600" dirty="0">
                <a:solidFill>
                  <a:srgbClr val="0000FF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1600" dirty="0">
                <a:solidFill>
                  <a:srgbClr val="0000FF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地道なカイゼンを</a:t>
            </a:r>
            <a:br>
              <a:rPr kumimoji="1" lang="en-US" altLang="ja-JP" sz="1600" dirty="0">
                <a:solidFill>
                  <a:srgbClr val="0000FF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</a:br>
            <a:r>
              <a:rPr kumimoji="1" lang="ja-JP" altLang="en-US" sz="1600" dirty="0">
                <a:solidFill>
                  <a:srgbClr val="0000FF"/>
                </a:solidFill>
                <a:latin typeface="源暎ラテミン 詰 v2" panose="02000603000000000000" pitchFamily="2" charset="-128"/>
                <a:ea typeface="源暎ラテミン 詰 v2" panose="02000603000000000000" pitchFamily="2" charset="-128"/>
              </a:rPr>
              <a:t>日々コツコツと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20A8B84-34C8-46AD-889E-39693DC6CD67}"/>
              </a:ext>
            </a:extLst>
          </p:cNvPr>
          <p:cNvCxnSpPr/>
          <p:nvPr/>
        </p:nvCxnSpPr>
        <p:spPr>
          <a:xfrm>
            <a:off x="7244080" y="4495229"/>
            <a:ext cx="4486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4999F7C2-7118-4F4D-9261-531C943BAB3B}"/>
              </a:ext>
            </a:extLst>
          </p:cNvPr>
          <p:cNvCxnSpPr>
            <a:cxnSpLocks/>
          </p:cNvCxnSpPr>
          <p:nvPr/>
        </p:nvCxnSpPr>
        <p:spPr>
          <a:xfrm>
            <a:off x="8738698" y="2459777"/>
            <a:ext cx="0" cy="138905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BA0507BF-F870-4051-AFE8-6AFC6AAC09D1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2776859" y="1802011"/>
            <a:ext cx="4986" cy="7073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FED897FC-0109-4A2D-928D-1A2E5C297A4C}"/>
              </a:ext>
            </a:extLst>
          </p:cNvPr>
          <p:cNvSpPr/>
          <p:nvPr/>
        </p:nvSpPr>
        <p:spPr>
          <a:xfrm>
            <a:off x="96211" y="833097"/>
            <a:ext cx="1306261" cy="218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全社戦略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4A3BB068-EA60-460A-9C06-B389B1EB6AB5}"/>
              </a:ext>
            </a:extLst>
          </p:cNvPr>
          <p:cNvCxnSpPr>
            <a:cxnSpLocks/>
            <a:stCxn id="104" idx="3"/>
          </p:cNvCxnSpPr>
          <p:nvPr/>
        </p:nvCxnSpPr>
        <p:spPr>
          <a:xfrm flipV="1">
            <a:off x="1402472" y="937870"/>
            <a:ext cx="316225" cy="42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EC8B198A-95B4-4353-941A-EEC454740041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766864" y="1051163"/>
            <a:ext cx="233821" cy="5414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A18AB32-2A42-4BA2-8FC4-B7375F3968B1}"/>
              </a:ext>
            </a:extLst>
          </p:cNvPr>
          <p:cNvSpPr/>
          <p:nvPr/>
        </p:nvSpPr>
        <p:spPr>
          <a:xfrm>
            <a:off x="4356652" y="560297"/>
            <a:ext cx="5370984" cy="44273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5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6C767DE-D97F-4FA1-9EF9-06E4DEA19E18}"/>
              </a:ext>
            </a:extLst>
          </p:cNvPr>
          <p:cNvSpPr/>
          <p:nvPr/>
        </p:nvSpPr>
        <p:spPr>
          <a:xfrm>
            <a:off x="122075" y="4989753"/>
            <a:ext cx="4139168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</a:t>
            </a:r>
            <a:r>
              <a:rPr kumimoji="1" lang="ja-JP" altLang="en-US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現場</a:t>
            </a:r>
            <a:r>
              <a:rPr kumimoji="1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統制</a:t>
            </a:r>
            <a:r>
              <a:rPr kumimoji="1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Control</a:t>
            </a:r>
            <a:r>
              <a:rPr kumimoji="1" lang="ja-JP" altLang="en-US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、改善</a:t>
            </a:r>
            <a:r>
              <a:rPr kumimoji="1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algn="ctr"/>
            <a:endParaRPr kumimoji="1" lang="en-US" altLang="ja-JP" sz="14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3A2803-981A-40D5-9877-FED064515BBF}"/>
              </a:ext>
            </a:extLst>
          </p:cNvPr>
          <p:cNvSpPr/>
          <p:nvPr/>
        </p:nvSpPr>
        <p:spPr>
          <a:xfrm>
            <a:off x="116773" y="586413"/>
            <a:ext cx="4139168" cy="349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事業構造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E4FBB44-7D7C-4689-A915-804A6228E7BA}"/>
              </a:ext>
            </a:extLst>
          </p:cNvPr>
          <p:cNvSpPr/>
          <p:nvPr/>
        </p:nvSpPr>
        <p:spPr>
          <a:xfrm>
            <a:off x="112899" y="1035490"/>
            <a:ext cx="4139168" cy="1641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生産方式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18C9A9-AB31-4A5D-86F8-324D99A7BBF2}"/>
              </a:ext>
            </a:extLst>
          </p:cNvPr>
          <p:cNvSpPr/>
          <p:nvPr/>
        </p:nvSpPr>
        <p:spPr>
          <a:xfrm>
            <a:off x="113367" y="718694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3Q 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74C5AD-DC6F-4CE9-9718-ED1397F9E83E}"/>
              </a:ext>
            </a:extLst>
          </p:cNvPr>
          <p:cNvSpPr/>
          <p:nvPr/>
        </p:nvSpPr>
        <p:spPr>
          <a:xfrm>
            <a:off x="1519209" y="718694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コスト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C8249D-595E-422C-8CB5-9F89844257E5}"/>
              </a:ext>
            </a:extLst>
          </p:cNvPr>
          <p:cNvSpPr/>
          <p:nvPr/>
        </p:nvSpPr>
        <p:spPr>
          <a:xfrm>
            <a:off x="2925051" y="718694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3D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短納期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B679F5-BE7F-4A78-9DB4-76750C3EF7D4}"/>
              </a:ext>
            </a:extLst>
          </p:cNvPr>
          <p:cNvSpPr txBox="1"/>
          <p:nvPr/>
        </p:nvSpPr>
        <p:spPr>
          <a:xfrm>
            <a:off x="125198" y="7511849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総合的品質管理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(TQM)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㊼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パレート図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特性要因図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CDDB4E-FE35-4D71-A299-72009C65C056}"/>
              </a:ext>
            </a:extLst>
          </p:cNvPr>
          <p:cNvSpPr txBox="1"/>
          <p:nvPr/>
        </p:nvSpPr>
        <p:spPr>
          <a:xfrm>
            <a:off x="1531040" y="7511849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材料費の逓減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設備管理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328916-CDC8-4EB7-BABA-042913FDCD3A}"/>
              </a:ext>
            </a:extLst>
          </p:cNvPr>
          <p:cNvSpPr txBox="1"/>
          <p:nvPr/>
        </p:nvSpPr>
        <p:spPr>
          <a:xfrm>
            <a:off x="2936882" y="7511849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㊵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販売予測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㊶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輸配送管理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㊷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物流センター管理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㊹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外注先に対する納期管理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納期管理の考え方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112E4E1-5D3B-4E01-9F6D-510E9BBCD545}"/>
              </a:ext>
            </a:extLst>
          </p:cNvPr>
          <p:cNvSpPr/>
          <p:nvPr/>
        </p:nvSpPr>
        <p:spPr>
          <a:xfrm>
            <a:off x="112899" y="2815670"/>
            <a:ext cx="4139168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Planning)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B8EA2A-73E0-4849-9BC9-526AD0F9F71B}"/>
              </a:ext>
            </a:extLst>
          </p:cNvPr>
          <p:cNvSpPr txBox="1"/>
          <p:nvPr/>
        </p:nvSpPr>
        <p:spPr>
          <a:xfrm>
            <a:off x="1525198" y="3242406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調達計画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需要予測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資材所要量計画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在庫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定量発注方式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定期発注方式</a:t>
            </a:r>
            <a:b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 外注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㊴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OEM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のメリット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9C1D51-8486-4573-9E9B-2946CA14774B}"/>
              </a:ext>
            </a:extLst>
          </p:cNvPr>
          <p:cNvSpPr txBox="1"/>
          <p:nvPr/>
        </p:nvSpPr>
        <p:spPr>
          <a:xfrm>
            <a:off x="2922912" y="3242406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工数計画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IE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 職務設計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 段取改善の手順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㊻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余力管理の必要理由</a:t>
            </a:r>
          </a:p>
          <a:p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89A15C-505D-4D2B-9513-251B9F484FF3}"/>
              </a:ext>
            </a:extLst>
          </p:cNvPr>
          <p:cNvSpPr txBox="1"/>
          <p:nvPr/>
        </p:nvSpPr>
        <p:spPr>
          <a:xfrm>
            <a:off x="147989" y="1298218"/>
            <a:ext cx="15870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生産形態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受注生産と見込生産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個別生産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ロット生産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連続生産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多品種少量･少品種多量生産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セル生産方式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JIT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23B516-528D-4FFF-9687-BAA2BF6A232E}"/>
              </a:ext>
            </a:extLst>
          </p:cNvPr>
          <p:cNvSpPr txBox="1"/>
          <p:nvPr/>
        </p:nvSpPr>
        <p:spPr>
          <a:xfrm>
            <a:off x="2309671" y="1286835"/>
            <a:ext cx="164435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レイアウト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製品開発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P-Q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トヨタ生産方式の概要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トヨタ生産方式の改善手段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D62BBB-C16A-4740-92FA-7FE0A24632F4}"/>
              </a:ext>
            </a:extLst>
          </p:cNvPr>
          <p:cNvSpPr txBox="1"/>
          <p:nvPr/>
        </p:nvSpPr>
        <p:spPr>
          <a:xfrm>
            <a:off x="225013" y="5763112"/>
            <a:ext cx="21532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基本用語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㉛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5W1H</a:t>
            </a:r>
            <a:r>
              <a:rPr kumimoji="1" lang="ja-JP" altLang="en-US" sz="9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ECRS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(3)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GT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他</a:t>
            </a:r>
            <a:endParaRPr kumimoji="1"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下請製造業の生き残り戦略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FC1E51D-633E-4EF2-B257-B5628A674594}"/>
              </a:ext>
            </a:extLst>
          </p:cNvPr>
          <p:cNvSpPr/>
          <p:nvPr/>
        </p:nvSpPr>
        <p:spPr>
          <a:xfrm>
            <a:off x="3941695" y="622858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Ⅲ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18D02E-EC89-4CB3-B8EC-81709428BABF}"/>
              </a:ext>
            </a:extLst>
          </p:cNvPr>
          <p:cNvSpPr txBox="1"/>
          <p:nvPr/>
        </p:nvSpPr>
        <p:spPr>
          <a:xfrm>
            <a:off x="133186" y="3242406"/>
            <a:ext cx="130382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概要＋</a:t>
            </a:r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日程計画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工程管理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流動数曲線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生産計画の緩衝機能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生産統制</a:t>
            </a: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3E7261A-A1B9-4A14-8262-D8F4BA35AC49}"/>
              </a:ext>
            </a:extLst>
          </p:cNvPr>
          <p:cNvSpPr txBox="1"/>
          <p:nvPr/>
        </p:nvSpPr>
        <p:spPr>
          <a:xfrm>
            <a:off x="2502790" y="5781779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901D53C-DF85-4C84-B940-8A3DF3D89587}"/>
              </a:ext>
            </a:extLst>
          </p:cNvPr>
          <p:cNvSpPr/>
          <p:nvPr/>
        </p:nvSpPr>
        <p:spPr>
          <a:xfrm>
            <a:off x="1656126" y="568683"/>
            <a:ext cx="1125003" cy="391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AAD32BB-3168-4923-BB03-018BCA8B0E86}"/>
              </a:ext>
            </a:extLst>
          </p:cNvPr>
          <p:cNvSpPr/>
          <p:nvPr/>
        </p:nvSpPr>
        <p:spPr>
          <a:xfrm>
            <a:off x="2855873" y="3214220"/>
            <a:ext cx="1303822" cy="7536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8A95E21-F7E0-45E9-A019-6EFAEAC27FC2}"/>
              </a:ext>
            </a:extLst>
          </p:cNvPr>
          <p:cNvSpPr/>
          <p:nvPr/>
        </p:nvSpPr>
        <p:spPr>
          <a:xfrm>
            <a:off x="98056" y="2080876"/>
            <a:ext cx="1196989" cy="1960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7253658-C12D-4B12-8F37-ED1453648584}"/>
              </a:ext>
            </a:extLst>
          </p:cNvPr>
          <p:cNvSpPr/>
          <p:nvPr/>
        </p:nvSpPr>
        <p:spPr>
          <a:xfrm>
            <a:off x="81792" y="3250124"/>
            <a:ext cx="2550063" cy="9588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BDDB79D-7B4F-4476-9B8A-F3F34AEBD498}"/>
              </a:ext>
            </a:extLst>
          </p:cNvPr>
          <p:cNvSpPr/>
          <p:nvPr/>
        </p:nvSpPr>
        <p:spPr>
          <a:xfrm>
            <a:off x="-39578" y="682912"/>
            <a:ext cx="1571547" cy="203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受託生産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877FB36-36F4-4749-AD0D-D1C2F95BE252}"/>
              </a:ext>
            </a:extLst>
          </p:cNvPr>
          <p:cNvSpPr/>
          <p:nvPr/>
        </p:nvSpPr>
        <p:spPr>
          <a:xfrm>
            <a:off x="2722010" y="2082428"/>
            <a:ext cx="1571547" cy="1819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生産性向上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DD918C3-DD2B-4757-A382-19A49316F43A}"/>
              </a:ext>
            </a:extLst>
          </p:cNvPr>
          <p:cNvSpPr/>
          <p:nvPr/>
        </p:nvSpPr>
        <p:spPr>
          <a:xfrm>
            <a:off x="573472" y="2509887"/>
            <a:ext cx="1571547" cy="1819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後工程引取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7753BEB-6E97-48F3-9BC0-404C24166B35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295046" y="2171268"/>
            <a:ext cx="1426964" cy="21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FA028BA-6F34-4863-B015-A578550884E6}"/>
              </a:ext>
            </a:extLst>
          </p:cNvPr>
          <p:cNvCxnSpPr>
            <a:cxnSpLocks/>
            <a:stCxn id="25" idx="2"/>
            <a:endCxn id="21" idx="0"/>
          </p:cNvCxnSpPr>
          <p:nvPr/>
        </p:nvCxnSpPr>
        <p:spPr>
          <a:xfrm>
            <a:off x="3507784" y="2264335"/>
            <a:ext cx="0" cy="9498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3606C7E-AB2F-4FD1-9735-E180C75DCCEA}"/>
              </a:ext>
            </a:extLst>
          </p:cNvPr>
          <p:cNvCxnSpPr>
            <a:cxnSpLocks/>
            <a:stCxn id="26" idx="2"/>
            <a:endCxn id="23" idx="0"/>
          </p:cNvCxnSpPr>
          <p:nvPr/>
        </p:nvCxnSpPr>
        <p:spPr>
          <a:xfrm flipH="1">
            <a:off x="1356824" y="2691794"/>
            <a:ext cx="2422" cy="55833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2858843E-D455-4D15-B902-ADC057695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" y="4438328"/>
            <a:ext cx="512762" cy="51276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E5F7D5E-190B-430D-99F0-2843073B6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" t="31111" r="49674" b="50000"/>
          <a:stretch/>
        </p:blipFill>
        <p:spPr>
          <a:xfrm>
            <a:off x="629519" y="4435868"/>
            <a:ext cx="1093776" cy="514329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4E7617B-FDC6-4589-BD0B-C05F4B866868}"/>
              </a:ext>
            </a:extLst>
          </p:cNvPr>
          <p:cNvSpPr/>
          <p:nvPr/>
        </p:nvSpPr>
        <p:spPr>
          <a:xfrm>
            <a:off x="83669" y="1409700"/>
            <a:ext cx="1319473" cy="16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A501C53-74FD-4FF4-97E8-D277167C3CF6}"/>
              </a:ext>
            </a:extLst>
          </p:cNvPr>
          <p:cNvCxnSpPr>
            <a:cxnSpLocks/>
            <a:stCxn id="24" idx="2"/>
            <a:endCxn id="32" idx="0"/>
          </p:cNvCxnSpPr>
          <p:nvPr/>
        </p:nvCxnSpPr>
        <p:spPr>
          <a:xfrm flipH="1">
            <a:off x="743406" y="886110"/>
            <a:ext cx="2790" cy="523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CA01232E-69D4-4056-9B3E-29423F0FFB74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363785" y="1861315"/>
            <a:ext cx="864437" cy="63529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A67D811-C206-4E36-BCD5-B8236A51616C}"/>
              </a:ext>
            </a:extLst>
          </p:cNvPr>
          <p:cNvSpPr/>
          <p:nvPr/>
        </p:nvSpPr>
        <p:spPr>
          <a:xfrm>
            <a:off x="2228222" y="1667633"/>
            <a:ext cx="1760462" cy="3873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A19D399-16CE-4CA9-B969-CE486FD2DF91}"/>
              </a:ext>
            </a:extLst>
          </p:cNvPr>
          <p:cNvSpPr txBox="1"/>
          <p:nvPr/>
        </p:nvSpPr>
        <p:spPr>
          <a:xfrm>
            <a:off x="212303" y="5297031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進捗管理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53E25B-B64B-46F3-9796-83E18C468CA7}"/>
              </a:ext>
            </a:extLst>
          </p:cNvPr>
          <p:cNvSpPr txBox="1"/>
          <p:nvPr/>
        </p:nvSpPr>
        <p:spPr>
          <a:xfrm>
            <a:off x="1531969" y="5289225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現品管理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8CE95BC-32BB-4FAA-B795-144588E01CA9}"/>
              </a:ext>
            </a:extLst>
          </p:cNvPr>
          <p:cNvSpPr txBox="1"/>
          <p:nvPr/>
        </p:nvSpPr>
        <p:spPr>
          <a:xfrm>
            <a:off x="2852827" y="5289225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9E89467-5A55-4BCC-B7A0-092F38F9739A}"/>
              </a:ext>
            </a:extLst>
          </p:cNvPr>
          <p:cNvSpPr/>
          <p:nvPr/>
        </p:nvSpPr>
        <p:spPr>
          <a:xfrm>
            <a:off x="4368678" y="4971225"/>
            <a:ext cx="4139168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</a:t>
            </a:r>
            <a:r>
              <a:rPr kumimoji="1" lang="ja-JP" altLang="en-US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現場</a:t>
            </a:r>
            <a:r>
              <a:rPr kumimoji="1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統制</a:t>
            </a:r>
            <a:r>
              <a:rPr kumimoji="1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Control</a:t>
            </a:r>
            <a:r>
              <a:rPr kumimoji="1" lang="ja-JP" altLang="en-US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、改善</a:t>
            </a:r>
            <a:r>
              <a:rPr kumimoji="1" lang="en-US" altLang="ja-JP" sz="1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algn="ctr"/>
            <a:endParaRPr kumimoji="1" lang="en-US" altLang="ja-JP" sz="14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7B350C3-9CA8-46A4-8308-C96628127F5B}"/>
              </a:ext>
            </a:extLst>
          </p:cNvPr>
          <p:cNvSpPr/>
          <p:nvPr/>
        </p:nvSpPr>
        <p:spPr>
          <a:xfrm>
            <a:off x="4363376" y="567885"/>
            <a:ext cx="4139168" cy="349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事業構造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7115701-5D4B-45C6-B425-8C0DF64D38BA}"/>
              </a:ext>
            </a:extLst>
          </p:cNvPr>
          <p:cNvSpPr/>
          <p:nvPr/>
        </p:nvSpPr>
        <p:spPr>
          <a:xfrm>
            <a:off x="4359502" y="1016962"/>
            <a:ext cx="4139168" cy="1641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生産方式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10E1BC2-E21F-464F-AB8C-A3FBA230AEB7}"/>
              </a:ext>
            </a:extLst>
          </p:cNvPr>
          <p:cNvSpPr/>
          <p:nvPr/>
        </p:nvSpPr>
        <p:spPr>
          <a:xfrm>
            <a:off x="4359970" y="7168412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3Q 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99FA69B-EBC7-4CCC-9AD4-BBE9111E2F16}"/>
              </a:ext>
            </a:extLst>
          </p:cNvPr>
          <p:cNvSpPr/>
          <p:nvPr/>
        </p:nvSpPr>
        <p:spPr>
          <a:xfrm>
            <a:off x="5765812" y="7168412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コスト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237E7ED-E31D-4B5C-889E-7585E5178A74}"/>
              </a:ext>
            </a:extLst>
          </p:cNvPr>
          <p:cNvSpPr/>
          <p:nvPr/>
        </p:nvSpPr>
        <p:spPr>
          <a:xfrm>
            <a:off x="7171654" y="7168412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3D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短納期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A09050F-68A6-47E9-B8FD-F26BCA08214A}"/>
              </a:ext>
            </a:extLst>
          </p:cNvPr>
          <p:cNvSpPr txBox="1"/>
          <p:nvPr/>
        </p:nvSpPr>
        <p:spPr>
          <a:xfrm>
            <a:off x="4371801" y="7493321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総合的品質管理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(TQM)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㊼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パレート図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特性要因図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3B080E1-FE97-4C3B-A26D-AB066791FC70}"/>
              </a:ext>
            </a:extLst>
          </p:cNvPr>
          <p:cNvSpPr txBox="1"/>
          <p:nvPr/>
        </p:nvSpPr>
        <p:spPr>
          <a:xfrm>
            <a:off x="5777643" y="7493321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材料費の逓減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設備管理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0A820ED-EDAE-4BC7-988B-0B335966F1D4}"/>
              </a:ext>
            </a:extLst>
          </p:cNvPr>
          <p:cNvSpPr txBox="1"/>
          <p:nvPr/>
        </p:nvSpPr>
        <p:spPr>
          <a:xfrm>
            <a:off x="7183485" y="7493321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㊵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販売予測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㊶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輸配送管理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㊷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物流センター管理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㊹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外注先に対する納期管理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納期管理の考え方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946C09B-959C-4F88-A09E-175D59B09ED9}"/>
              </a:ext>
            </a:extLst>
          </p:cNvPr>
          <p:cNvSpPr/>
          <p:nvPr/>
        </p:nvSpPr>
        <p:spPr>
          <a:xfrm>
            <a:off x="4359502" y="2797142"/>
            <a:ext cx="4139168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Planning)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6E3149E-5557-4589-A6F1-7BAECB319379}"/>
              </a:ext>
            </a:extLst>
          </p:cNvPr>
          <p:cNvSpPr txBox="1"/>
          <p:nvPr/>
        </p:nvSpPr>
        <p:spPr>
          <a:xfrm>
            <a:off x="5771801" y="3223878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調達計画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需要予測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資材所要量計画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在庫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定量発注方式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定期発注方式</a:t>
            </a:r>
            <a:b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 外注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㊴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OEM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のメリット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9DC5070-700C-41B9-9AEA-F0A7CF356D1B}"/>
              </a:ext>
            </a:extLst>
          </p:cNvPr>
          <p:cNvSpPr txBox="1"/>
          <p:nvPr/>
        </p:nvSpPr>
        <p:spPr>
          <a:xfrm>
            <a:off x="7169515" y="3223878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工数計画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IE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 職務設計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 段取改善の手順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㊻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余力管理の必要理由</a:t>
            </a:r>
          </a:p>
          <a:p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5E259E4-F196-4215-AB50-7707482290D3}"/>
              </a:ext>
            </a:extLst>
          </p:cNvPr>
          <p:cNvSpPr txBox="1"/>
          <p:nvPr/>
        </p:nvSpPr>
        <p:spPr>
          <a:xfrm>
            <a:off x="4394592" y="1279690"/>
            <a:ext cx="15870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生産形態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受注生産と見込生産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個別生産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ロット生産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連続生産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多品種少量･少品種多量生産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セル生産方式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JIT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D0AD9AF-8D78-4AEE-92C3-738F9CAFDAEA}"/>
              </a:ext>
            </a:extLst>
          </p:cNvPr>
          <p:cNvSpPr txBox="1"/>
          <p:nvPr/>
        </p:nvSpPr>
        <p:spPr>
          <a:xfrm>
            <a:off x="6556274" y="1268307"/>
            <a:ext cx="164435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レイアウト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製品開発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P-Q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トヨタ生産方式の概要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トヨタ生産方式の改善手段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8CA4728-2919-4ABE-BCB4-D89C22A41F75}"/>
              </a:ext>
            </a:extLst>
          </p:cNvPr>
          <p:cNvSpPr txBox="1"/>
          <p:nvPr/>
        </p:nvSpPr>
        <p:spPr>
          <a:xfrm>
            <a:off x="4471616" y="5744584"/>
            <a:ext cx="21532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基本用語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㉛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5W1H</a:t>
            </a:r>
            <a:r>
              <a:rPr kumimoji="1" lang="ja-JP" altLang="en-US" sz="9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ECRS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(3)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GT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他</a:t>
            </a:r>
            <a:endParaRPr kumimoji="1"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下請製造業の生き残り戦略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3E089C1-375F-43E2-93B3-BA26ED976C95}"/>
              </a:ext>
            </a:extLst>
          </p:cNvPr>
          <p:cNvSpPr/>
          <p:nvPr/>
        </p:nvSpPr>
        <p:spPr>
          <a:xfrm>
            <a:off x="8188298" y="604330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Ⅲ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4FA8CCE-85BE-43B8-9908-3CF014E8FB93}"/>
              </a:ext>
            </a:extLst>
          </p:cNvPr>
          <p:cNvSpPr txBox="1"/>
          <p:nvPr/>
        </p:nvSpPr>
        <p:spPr>
          <a:xfrm>
            <a:off x="4379789" y="3223878"/>
            <a:ext cx="130382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概要＋</a:t>
            </a:r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日程計画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工程管理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流動数曲線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生産計画の緩衝機能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生産統制</a:t>
            </a: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2C9497C-C212-4EB2-8736-C96DDA0070ED}"/>
              </a:ext>
            </a:extLst>
          </p:cNvPr>
          <p:cNvSpPr txBox="1"/>
          <p:nvPr/>
        </p:nvSpPr>
        <p:spPr>
          <a:xfrm>
            <a:off x="6749393" y="5763251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74D175B-390E-4314-AD56-EB7E490EA86C}"/>
              </a:ext>
            </a:extLst>
          </p:cNvPr>
          <p:cNvSpPr/>
          <p:nvPr/>
        </p:nvSpPr>
        <p:spPr>
          <a:xfrm>
            <a:off x="6702953" y="5710373"/>
            <a:ext cx="1370163" cy="5742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ADA0558-80E3-44BE-B6D6-138297787946}"/>
              </a:ext>
            </a:extLst>
          </p:cNvPr>
          <p:cNvSpPr/>
          <p:nvPr/>
        </p:nvSpPr>
        <p:spPr>
          <a:xfrm>
            <a:off x="4328395" y="3231596"/>
            <a:ext cx="1303823" cy="9588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4430870-B987-4BE7-8C6B-3FEB342EAEF1}"/>
              </a:ext>
            </a:extLst>
          </p:cNvPr>
          <p:cNvSpPr/>
          <p:nvPr/>
        </p:nvSpPr>
        <p:spPr>
          <a:xfrm>
            <a:off x="6796272" y="6767577"/>
            <a:ext cx="1803008" cy="203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納期遅延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営業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8905292-2485-484F-B26B-A208367963A4}"/>
              </a:ext>
            </a:extLst>
          </p:cNvPr>
          <p:cNvSpPr/>
          <p:nvPr/>
        </p:nvSpPr>
        <p:spPr>
          <a:xfrm>
            <a:off x="6690719" y="5477711"/>
            <a:ext cx="1571547" cy="1819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社内の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化</a:t>
            </a: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20913D12-A61F-4FE3-8F5D-B7D2AD1CD6AC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5263755" y="5566551"/>
            <a:ext cx="1426964" cy="21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A19C94FB-0A31-4438-8DB1-6A1F70B2373D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7476493" y="5659618"/>
            <a:ext cx="0" cy="9498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図 66">
            <a:extLst>
              <a:ext uri="{FF2B5EF4-FFF2-40B4-BE49-F238E27FC236}">
                <a16:creationId xmlns:a16="http://schemas.microsoft.com/office/drawing/2014/main" id="{6D863ADC-4D1F-4568-9BEF-56ABDC2AA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01" y="4419800"/>
            <a:ext cx="512762" cy="512762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2496C8F1-751E-4426-93BD-45DC29D35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" t="31111" r="49674" b="50000"/>
          <a:stretch/>
        </p:blipFill>
        <p:spPr>
          <a:xfrm>
            <a:off x="4876122" y="4417340"/>
            <a:ext cx="1093776" cy="514329"/>
          </a:xfrm>
          <a:prstGeom prst="rect">
            <a:avLst/>
          </a:prstGeom>
        </p:spPr>
      </p:pic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D7B997D0-53A4-4D5D-87ED-57D436421413}"/>
              </a:ext>
            </a:extLst>
          </p:cNvPr>
          <p:cNvSpPr/>
          <p:nvPr/>
        </p:nvSpPr>
        <p:spPr>
          <a:xfrm>
            <a:off x="7175659" y="7174164"/>
            <a:ext cx="1319473" cy="1154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838E482E-5CEF-433C-B67D-6CC00AB6F8D2}"/>
              </a:ext>
            </a:extLst>
          </p:cNvPr>
          <p:cNvCxnSpPr>
            <a:cxnSpLocks/>
            <a:stCxn id="61" idx="2"/>
            <a:endCxn id="69" idx="0"/>
          </p:cNvCxnSpPr>
          <p:nvPr/>
        </p:nvCxnSpPr>
        <p:spPr>
          <a:xfrm>
            <a:off x="7697776" y="6970775"/>
            <a:ext cx="137620" cy="203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25AE2DAB-1506-4B1D-BE39-C2EB74548AA5}"/>
              </a:ext>
            </a:extLst>
          </p:cNvPr>
          <p:cNvCxnSpPr>
            <a:cxnSpLocks/>
            <a:stCxn id="81" idx="2"/>
            <a:endCxn id="80" idx="0"/>
          </p:cNvCxnSpPr>
          <p:nvPr/>
        </p:nvCxnSpPr>
        <p:spPr>
          <a:xfrm>
            <a:off x="4890793" y="4917204"/>
            <a:ext cx="480365" cy="61452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2611D79-2AB7-4715-AF9F-1DA26B8A5825}"/>
              </a:ext>
            </a:extLst>
          </p:cNvPr>
          <p:cNvSpPr txBox="1"/>
          <p:nvPr/>
        </p:nvSpPr>
        <p:spPr>
          <a:xfrm>
            <a:off x="4458906" y="5278503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進捗管理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6047BB7-9D28-49D5-AA67-DDA74347692D}"/>
              </a:ext>
            </a:extLst>
          </p:cNvPr>
          <p:cNvSpPr txBox="1"/>
          <p:nvPr/>
        </p:nvSpPr>
        <p:spPr>
          <a:xfrm>
            <a:off x="5778572" y="5270697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現品管理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0819CD7-C9FA-4363-BA84-5707A5C90C7F}"/>
              </a:ext>
            </a:extLst>
          </p:cNvPr>
          <p:cNvSpPr txBox="1"/>
          <p:nvPr/>
        </p:nvSpPr>
        <p:spPr>
          <a:xfrm>
            <a:off x="7099430" y="5270697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55B1386F-BF38-4E30-B05D-EFE2BCE8D3D0}"/>
              </a:ext>
            </a:extLst>
          </p:cNvPr>
          <p:cNvSpPr/>
          <p:nvPr/>
        </p:nvSpPr>
        <p:spPr>
          <a:xfrm>
            <a:off x="4348771" y="5531732"/>
            <a:ext cx="2044774" cy="7528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OJT</a:t>
            </a:r>
            <a:r>
              <a:rPr kumimoji="1" lang="ja-JP" altLang="en-US" sz="14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で教育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720E3C8-D4E3-4645-A76E-A8657AFCDBD9}"/>
              </a:ext>
            </a:extLst>
          </p:cNvPr>
          <p:cNvSpPr/>
          <p:nvPr/>
        </p:nvSpPr>
        <p:spPr>
          <a:xfrm>
            <a:off x="4003943" y="4664685"/>
            <a:ext cx="1773700" cy="2525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納期遅延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AC3614E1-28FE-4FDF-A1D6-3A3C2A290270}"/>
              </a:ext>
            </a:extLst>
          </p:cNvPr>
          <p:cNvCxnSpPr>
            <a:cxnSpLocks/>
            <a:stCxn id="81" idx="0"/>
            <a:endCxn id="60" idx="2"/>
          </p:cNvCxnSpPr>
          <p:nvPr/>
        </p:nvCxnSpPr>
        <p:spPr>
          <a:xfrm flipV="1">
            <a:off x="4890793" y="4190488"/>
            <a:ext cx="89514" cy="47419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AD16A6B-1748-497A-BF48-76F4EF8537E0}"/>
              </a:ext>
            </a:extLst>
          </p:cNvPr>
          <p:cNvSpPr/>
          <p:nvPr/>
        </p:nvSpPr>
        <p:spPr>
          <a:xfrm>
            <a:off x="122075" y="0"/>
            <a:ext cx="4139168" cy="481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R1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工場新設を機に社長の思いを 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139DFBF5-967E-48E8-A4BB-B6265CD58453}"/>
              </a:ext>
            </a:extLst>
          </p:cNvPr>
          <p:cNvSpPr/>
          <p:nvPr/>
        </p:nvSpPr>
        <p:spPr>
          <a:xfrm>
            <a:off x="4379789" y="20643"/>
            <a:ext cx="4139168" cy="481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R2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ICT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活用で進める納期改善 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B14D88ED-5004-4BFA-A360-896D6E489EB4}"/>
              </a:ext>
            </a:extLst>
          </p:cNvPr>
          <p:cNvSpPr/>
          <p:nvPr/>
        </p:nvSpPr>
        <p:spPr>
          <a:xfrm>
            <a:off x="8601559" y="4987438"/>
            <a:ext cx="4139168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統制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Control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、改善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algn="ctr"/>
            <a:endParaRPr kumimoji="1" lang="en-US" altLang="ja-JP" sz="14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650F3C-4284-47FF-9926-846B8CC3C8AC}"/>
              </a:ext>
            </a:extLst>
          </p:cNvPr>
          <p:cNvSpPr/>
          <p:nvPr/>
        </p:nvSpPr>
        <p:spPr>
          <a:xfrm>
            <a:off x="8596257" y="584098"/>
            <a:ext cx="4139168" cy="349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</a:rPr>
              <a:t>戦略論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A39ACD2-1B96-489C-BAA5-1D67D608BD3A}"/>
              </a:ext>
            </a:extLst>
          </p:cNvPr>
          <p:cNvSpPr/>
          <p:nvPr/>
        </p:nvSpPr>
        <p:spPr>
          <a:xfrm>
            <a:off x="8592383" y="1033175"/>
            <a:ext cx="4139168" cy="1641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生産方式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582E920-D864-44C4-8EB0-101BAAF7885D}"/>
              </a:ext>
            </a:extLst>
          </p:cNvPr>
          <p:cNvSpPr/>
          <p:nvPr/>
        </p:nvSpPr>
        <p:spPr>
          <a:xfrm>
            <a:off x="8592851" y="7184625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3Q 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7EE461F8-C9CF-42EA-BFB1-B0DBAEDA777D}"/>
              </a:ext>
            </a:extLst>
          </p:cNvPr>
          <p:cNvSpPr/>
          <p:nvPr/>
        </p:nvSpPr>
        <p:spPr>
          <a:xfrm>
            <a:off x="9998693" y="7184625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コスト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687232C5-8B3C-4225-B482-C4FA3D5EDDBF}"/>
              </a:ext>
            </a:extLst>
          </p:cNvPr>
          <p:cNvSpPr/>
          <p:nvPr/>
        </p:nvSpPr>
        <p:spPr>
          <a:xfrm>
            <a:off x="11404535" y="7184625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3D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短納期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D6E50AD-154B-4377-9366-82B893B239B4}"/>
              </a:ext>
            </a:extLst>
          </p:cNvPr>
          <p:cNvSpPr txBox="1"/>
          <p:nvPr/>
        </p:nvSpPr>
        <p:spPr>
          <a:xfrm>
            <a:off x="8604682" y="7509534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総合的品質管理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(TQM)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㊼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パレート図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特性要因図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B14C0F8-43A1-40CC-995E-E3EAB01557DC}"/>
              </a:ext>
            </a:extLst>
          </p:cNvPr>
          <p:cNvSpPr txBox="1"/>
          <p:nvPr/>
        </p:nvSpPr>
        <p:spPr>
          <a:xfrm>
            <a:off x="10010524" y="7509534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材料費の逓減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設備管理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66711AC-6310-4C43-89DB-9EFC06CFD9CE}"/>
              </a:ext>
            </a:extLst>
          </p:cNvPr>
          <p:cNvSpPr txBox="1"/>
          <p:nvPr/>
        </p:nvSpPr>
        <p:spPr>
          <a:xfrm>
            <a:off x="11416366" y="7509534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㊵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販売予測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㊶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輸配送管理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㊷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物流センター管理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㊹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外注先に対する納期管理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納期管理の考え方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DF4487DE-5C94-4684-A67A-E7A2B6F62745}"/>
              </a:ext>
            </a:extLst>
          </p:cNvPr>
          <p:cNvSpPr/>
          <p:nvPr/>
        </p:nvSpPr>
        <p:spPr>
          <a:xfrm>
            <a:off x="8592383" y="2813355"/>
            <a:ext cx="4139168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Planning)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D40C42F-E375-44AC-9F21-F3EC372F1648}"/>
              </a:ext>
            </a:extLst>
          </p:cNvPr>
          <p:cNvSpPr txBox="1"/>
          <p:nvPr/>
        </p:nvSpPr>
        <p:spPr>
          <a:xfrm>
            <a:off x="10004682" y="3240091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調達計画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需要予測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資材所要量計画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在庫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定量発注方式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定期発注方式</a:t>
            </a:r>
            <a:b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 外注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㊴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OEM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のメリット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4BF4639-5F2E-41F3-9AE0-5BD1477E7174}"/>
              </a:ext>
            </a:extLst>
          </p:cNvPr>
          <p:cNvSpPr txBox="1"/>
          <p:nvPr/>
        </p:nvSpPr>
        <p:spPr>
          <a:xfrm>
            <a:off x="11402396" y="3240091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工数計画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IE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 職務設計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 段取改善の手順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㊻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余力管理の必要理由</a:t>
            </a:r>
          </a:p>
          <a:p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B159ABBE-70B7-4924-86F3-6903E81432C0}"/>
              </a:ext>
            </a:extLst>
          </p:cNvPr>
          <p:cNvSpPr txBox="1"/>
          <p:nvPr/>
        </p:nvSpPr>
        <p:spPr>
          <a:xfrm>
            <a:off x="8627473" y="1295903"/>
            <a:ext cx="15870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生産形態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受注生産と見込生産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個別生産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ロット生産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連続生産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多品種少量･少品種多量生産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セル生産方式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JIT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C90644C5-585F-4F32-92AC-345ECA7C1CA4}"/>
              </a:ext>
            </a:extLst>
          </p:cNvPr>
          <p:cNvSpPr txBox="1"/>
          <p:nvPr/>
        </p:nvSpPr>
        <p:spPr>
          <a:xfrm>
            <a:off x="10759465" y="1273874"/>
            <a:ext cx="164435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レイアウト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製品開発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P-Q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トヨタ生産方式の概要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トヨタ生産方式の改善手段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1173741-49B2-4E8A-B3B1-8BE933327FB8}"/>
              </a:ext>
            </a:extLst>
          </p:cNvPr>
          <p:cNvSpPr txBox="1"/>
          <p:nvPr/>
        </p:nvSpPr>
        <p:spPr>
          <a:xfrm>
            <a:off x="8704497" y="5760797"/>
            <a:ext cx="21532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基本用語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㉛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5W1H</a:t>
            </a:r>
            <a:r>
              <a:rPr kumimoji="1" lang="ja-JP" altLang="en-US" sz="9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ECRS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(3)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GT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他</a:t>
            </a:r>
            <a:endParaRPr kumimoji="1"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下請製造業の生き残り戦略</a:t>
            </a: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98ACADBB-6BE8-468B-9FD6-240D8A4C99E7}"/>
              </a:ext>
            </a:extLst>
          </p:cNvPr>
          <p:cNvSpPr/>
          <p:nvPr/>
        </p:nvSpPr>
        <p:spPr>
          <a:xfrm>
            <a:off x="12421179" y="620543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Ⅲ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73E6128-3679-49FA-8CD5-282E8706A1F5}"/>
              </a:ext>
            </a:extLst>
          </p:cNvPr>
          <p:cNvSpPr txBox="1"/>
          <p:nvPr/>
        </p:nvSpPr>
        <p:spPr>
          <a:xfrm>
            <a:off x="8612670" y="3240091"/>
            <a:ext cx="130382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概要＋</a:t>
            </a:r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日程計画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工程管理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流動数曲線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生産計画の緩衝機能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生産統制</a:t>
            </a: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40FD7E8-99AC-4836-AC37-0674150426F5}"/>
              </a:ext>
            </a:extLst>
          </p:cNvPr>
          <p:cNvSpPr txBox="1"/>
          <p:nvPr/>
        </p:nvSpPr>
        <p:spPr>
          <a:xfrm>
            <a:off x="10982274" y="5779464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EB78ABCC-F825-49F9-A28C-35AE36F18ECC}"/>
              </a:ext>
            </a:extLst>
          </p:cNvPr>
          <p:cNvSpPr/>
          <p:nvPr/>
        </p:nvSpPr>
        <p:spPr>
          <a:xfrm>
            <a:off x="10135610" y="566368"/>
            <a:ext cx="1125003" cy="3910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329F9AFD-BA21-4C09-BF9B-0A21E78EA388}"/>
              </a:ext>
            </a:extLst>
          </p:cNvPr>
          <p:cNvSpPr/>
          <p:nvPr/>
        </p:nvSpPr>
        <p:spPr>
          <a:xfrm>
            <a:off x="9983530" y="3361796"/>
            <a:ext cx="2383136" cy="43229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1EB4E210-6D93-4C21-85A7-1F2CAB8D5333}"/>
              </a:ext>
            </a:extLst>
          </p:cNvPr>
          <p:cNvSpPr/>
          <p:nvPr/>
        </p:nvSpPr>
        <p:spPr>
          <a:xfrm>
            <a:off x="8525345" y="3204533"/>
            <a:ext cx="4113834" cy="3351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8D43D041-96A2-4198-AD31-F6B8EAAF0ADC}"/>
              </a:ext>
            </a:extLst>
          </p:cNvPr>
          <p:cNvSpPr/>
          <p:nvPr/>
        </p:nvSpPr>
        <p:spPr>
          <a:xfrm>
            <a:off x="10216538" y="2324166"/>
            <a:ext cx="1937064" cy="23399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製品企画＋生産面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3635E1F8-FE5D-453F-9532-16129605C1F8}"/>
              </a:ext>
            </a:extLst>
          </p:cNvPr>
          <p:cNvSpPr/>
          <p:nvPr/>
        </p:nvSpPr>
        <p:spPr>
          <a:xfrm>
            <a:off x="10320975" y="4509659"/>
            <a:ext cx="2198351" cy="1958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課題と助言、生産現場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9A637DE6-5A4A-4DEA-8AD8-5C5B23F0552F}"/>
              </a:ext>
            </a:extLst>
          </p:cNvPr>
          <p:cNvCxnSpPr>
            <a:cxnSpLocks/>
            <a:stCxn id="101" idx="2"/>
            <a:endCxn id="99" idx="0"/>
          </p:cNvCxnSpPr>
          <p:nvPr/>
        </p:nvCxnSpPr>
        <p:spPr>
          <a:xfrm flipH="1">
            <a:off x="11175098" y="2558157"/>
            <a:ext cx="9972" cy="8036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図 103">
            <a:extLst>
              <a:ext uri="{FF2B5EF4-FFF2-40B4-BE49-F238E27FC236}">
                <a16:creationId xmlns:a16="http://schemas.microsoft.com/office/drawing/2014/main" id="{236AF334-BD33-4738-A1B9-CF458882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082" y="4436013"/>
            <a:ext cx="512762" cy="512762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A08A1DD5-79C5-4D8E-B60D-2D1F73F56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" t="31111" r="49674" b="50000"/>
          <a:stretch/>
        </p:blipFill>
        <p:spPr>
          <a:xfrm>
            <a:off x="9109003" y="4433553"/>
            <a:ext cx="1093776" cy="514329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500B9AC3-8693-4C46-8D68-802EDE5E9D99}"/>
              </a:ext>
            </a:extLst>
          </p:cNvPr>
          <p:cNvSpPr/>
          <p:nvPr/>
        </p:nvSpPr>
        <p:spPr>
          <a:xfrm>
            <a:off x="8563153" y="1407385"/>
            <a:ext cx="1681514" cy="7195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281BB168-06DA-4428-8084-4D8E59289173}"/>
              </a:ext>
            </a:extLst>
          </p:cNvPr>
          <p:cNvSpPr/>
          <p:nvPr/>
        </p:nvSpPr>
        <p:spPr>
          <a:xfrm>
            <a:off x="10706425" y="1400828"/>
            <a:ext cx="907360" cy="1497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BC5AEAC4-0484-4900-ABE1-5A185F416519}"/>
              </a:ext>
            </a:extLst>
          </p:cNvPr>
          <p:cNvSpPr txBox="1"/>
          <p:nvPr/>
        </p:nvSpPr>
        <p:spPr>
          <a:xfrm>
            <a:off x="8691787" y="5294716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進捗管理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12CB3B4D-0064-4EC3-AC58-5E36C510E294}"/>
              </a:ext>
            </a:extLst>
          </p:cNvPr>
          <p:cNvSpPr txBox="1"/>
          <p:nvPr/>
        </p:nvSpPr>
        <p:spPr>
          <a:xfrm>
            <a:off x="10011453" y="5286910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現品管理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45AB276-3F3E-4D63-A993-9FCDFCAFD40E}"/>
              </a:ext>
            </a:extLst>
          </p:cNvPr>
          <p:cNvSpPr txBox="1"/>
          <p:nvPr/>
        </p:nvSpPr>
        <p:spPr>
          <a:xfrm>
            <a:off x="11332311" y="5286910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</a:t>
            </a:r>
          </a:p>
        </p:txBody>
      </p: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D44B074E-8836-4D3C-853D-757BEAA1D038}"/>
              </a:ext>
            </a:extLst>
          </p:cNvPr>
          <p:cNvCxnSpPr>
            <a:cxnSpLocks/>
            <a:stCxn id="101" idx="0"/>
          </p:cNvCxnSpPr>
          <p:nvPr/>
        </p:nvCxnSpPr>
        <p:spPr>
          <a:xfrm flipH="1" flipV="1">
            <a:off x="11180084" y="1616816"/>
            <a:ext cx="4986" cy="7073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C0DA0711-9A70-48A1-9E70-1C05962CB292}"/>
              </a:ext>
            </a:extLst>
          </p:cNvPr>
          <p:cNvSpPr/>
          <p:nvPr/>
        </p:nvSpPr>
        <p:spPr>
          <a:xfrm>
            <a:off x="8499436" y="647902"/>
            <a:ext cx="1306261" cy="2180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全社戦略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931CC131-F768-4C1B-8623-3F229062FF28}"/>
              </a:ext>
            </a:extLst>
          </p:cNvPr>
          <p:cNvCxnSpPr>
            <a:cxnSpLocks/>
            <a:stCxn id="112" idx="3"/>
          </p:cNvCxnSpPr>
          <p:nvPr/>
        </p:nvCxnSpPr>
        <p:spPr>
          <a:xfrm flipV="1">
            <a:off x="9805697" y="752675"/>
            <a:ext cx="316225" cy="42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0584DD46-1B9B-4351-AC9F-3FE72B244732}"/>
              </a:ext>
            </a:extLst>
          </p:cNvPr>
          <p:cNvCxnSpPr>
            <a:cxnSpLocks/>
            <a:endCxn id="106" idx="0"/>
          </p:cNvCxnSpPr>
          <p:nvPr/>
        </p:nvCxnSpPr>
        <p:spPr>
          <a:xfrm>
            <a:off x="9170089" y="865968"/>
            <a:ext cx="233821" cy="5414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DB22E241-C0CF-42F1-96CB-3689A173D6D5}"/>
              </a:ext>
            </a:extLst>
          </p:cNvPr>
          <p:cNvSpPr/>
          <p:nvPr/>
        </p:nvSpPr>
        <p:spPr>
          <a:xfrm>
            <a:off x="8616355" y="34859"/>
            <a:ext cx="4139168" cy="481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R3 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何が課題か明言しない鞄の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8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563D987-7339-49AE-9916-BAE8BA4C8A31}"/>
              </a:ext>
            </a:extLst>
          </p:cNvPr>
          <p:cNvSpPr/>
          <p:nvPr/>
        </p:nvSpPr>
        <p:spPr>
          <a:xfrm>
            <a:off x="8584713" y="5172633"/>
            <a:ext cx="4139168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統制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Control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、改善</a:t>
            </a:r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pPr algn="ctr"/>
            <a:endParaRPr kumimoji="1" lang="en-US" altLang="ja-JP" sz="14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DE37837-ADBD-4C89-B956-3B33FA8BF15B}"/>
              </a:ext>
            </a:extLst>
          </p:cNvPr>
          <p:cNvSpPr/>
          <p:nvPr/>
        </p:nvSpPr>
        <p:spPr>
          <a:xfrm>
            <a:off x="8579411" y="769293"/>
            <a:ext cx="4139168" cy="349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</a:rPr>
              <a:t>戦略論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7D90078-B83A-49D7-A9A2-B5B295E84662}"/>
              </a:ext>
            </a:extLst>
          </p:cNvPr>
          <p:cNvSpPr/>
          <p:nvPr/>
        </p:nvSpPr>
        <p:spPr>
          <a:xfrm>
            <a:off x="8575537" y="1218370"/>
            <a:ext cx="4139168" cy="1641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生産方式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41B7402C-FCB9-4C10-B74B-C93F81B20686}"/>
              </a:ext>
            </a:extLst>
          </p:cNvPr>
          <p:cNvSpPr/>
          <p:nvPr/>
        </p:nvSpPr>
        <p:spPr>
          <a:xfrm>
            <a:off x="4335416" y="6641402"/>
            <a:ext cx="2035904" cy="6147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 Price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9EE5337-1DA8-4D9E-8C7A-554A46722BDE}"/>
              </a:ext>
            </a:extLst>
          </p:cNvPr>
          <p:cNvSpPr/>
          <p:nvPr/>
        </p:nvSpPr>
        <p:spPr>
          <a:xfrm>
            <a:off x="6419088" y="5184185"/>
            <a:ext cx="2035904" cy="9999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2C Place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2C5AC242-3B6D-4258-B192-D44AFEFC16F7}"/>
              </a:ext>
            </a:extLst>
          </p:cNvPr>
          <p:cNvSpPr/>
          <p:nvPr/>
        </p:nvSpPr>
        <p:spPr>
          <a:xfrm>
            <a:off x="4335416" y="5186453"/>
            <a:ext cx="2035904" cy="1413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 Product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7A35AE3-05FA-4D9D-BB2C-A9DB8AE7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108284"/>
            <a:ext cx="12573000" cy="553453"/>
          </a:xfrm>
        </p:spPr>
        <p:txBody>
          <a:bodyPr>
            <a:normAutofit fontScale="90000"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知識のレイヤー化：レイヤー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×TBC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抽象化ブロックシート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D45FB0-7481-4F53-A178-B94257BD2142}"/>
              </a:ext>
            </a:extLst>
          </p:cNvPr>
          <p:cNvSpPr txBox="1"/>
          <p:nvPr/>
        </p:nvSpPr>
        <p:spPr>
          <a:xfrm>
            <a:off x="10902264" y="173905"/>
            <a:ext cx="1983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更新：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2021/9/15</a:t>
            </a:r>
            <a:b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by 200%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ミライスタイル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1E11C38-C896-445C-A920-F987FEEB7D4A}"/>
              </a:ext>
            </a:extLst>
          </p:cNvPr>
          <p:cNvSpPr/>
          <p:nvPr/>
        </p:nvSpPr>
        <p:spPr>
          <a:xfrm>
            <a:off x="74596" y="775504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環境分析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ドメイン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37C170-735F-4B61-9711-5064B5BFCF1C}"/>
              </a:ext>
            </a:extLst>
          </p:cNvPr>
          <p:cNvSpPr/>
          <p:nvPr/>
        </p:nvSpPr>
        <p:spPr>
          <a:xfrm>
            <a:off x="4337232" y="775504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戦略論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CDB827-CB17-4789-80BC-FC914FA87C6D}"/>
              </a:ext>
            </a:extLst>
          </p:cNvPr>
          <p:cNvSpPr/>
          <p:nvPr/>
        </p:nvSpPr>
        <p:spPr>
          <a:xfrm>
            <a:off x="74596" y="2998550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戦略論</a:t>
            </a:r>
            <a:r>
              <a:rPr kumimoji="1" lang="en-US" altLang="ja-JP" sz="14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成長･競争･技術経営</a:t>
            </a:r>
            <a:r>
              <a:rPr kumimoji="1" lang="en-US" altLang="ja-JP" sz="1400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400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5FBA09-93C3-4AF2-91AA-730C0F81C7FC}"/>
              </a:ext>
            </a:extLst>
          </p:cNvPr>
          <p:cNvSpPr/>
          <p:nvPr/>
        </p:nvSpPr>
        <p:spPr>
          <a:xfrm>
            <a:off x="74596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採用配置</a:t>
            </a:r>
            <a:endParaRPr kumimoji="1" lang="en-US" altLang="ja-JP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F4A089-A42E-46EC-9A8C-B673B00A4515}"/>
              </a:ext>
            </a:extLst>
          </p:cNvPr>
          <p:cNvSpPr/>
          <p:nvPr/>
        </p:nvSpPr>
        <p:spPr>
          <a:xfrm>
            <a:off x="1480438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3B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報酬</a:t>
            </a:r>
            <a:endParaRPr kumimoji="1" lang="en-US" altLang="ja-JP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47517B2-F985-486A-90F7-0C6548EDB3F0}"/>
              </a:ext>
            </a:extLst>
          </p:cNvPr>
          <p:cNvSpPr/>
          <p:nvPr/>
        </p:nvSpPr>
        <p:spPr>
          <a:xfrm>
            <a:off x="2886280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育成評価</a:t>
            </a:r>
            <a:endParaRPr kumimoji="1" lang="en-US" altLang="ja-JP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005AA0-2F15-4A13-A740-EE040D54EE63}"/>
              </a:ext>
            </a:extLst>
          </p:cNvPr>
          <p:cNvSpPr txBox="1"/>
          <p:nvPr/>
        </p:nvSpPr>
        <p:spPr>
          <a:xfrm>
            <a:off x="98258" y="7574280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採用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非正規社員活用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のメリデメ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中途採用のメリデメ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新卒採用のメリデメ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㊵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再雇用･高齢者雇用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㊼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インターンシップ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41DA1E-407F-46A1-B9E0-500397C1535B}"/>
              </a:ext>
            </a:extLst>
          </p:cNvPr>
          <p:cNvSpPr txBox="1"/>
          <p:nvPr/>
        </p:nvSpPr>
        <p:spPr>
          <a:xfrm>
            <a:off x="98258" y="8631704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配置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人事システム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配置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D1BE4EB-549D-485B-BC9E-E5BB2B0B0E19}"/>
              </a:ext>
            </a:extLst>
          </p:cNvPr>
          <p:cNvSpPr txBox="1"/>
          <p:nvPr/>
        </p:nvSpPr>
        <p:spPr>
          <a:xfrm>
            <a:off x="1492269" y="7574280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報酬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成果主義のメリデメ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6605B1-6832-4983-B200-137F62C8A6D0}"/>
              </a:ext>
            </a:extLst>
          </p:cNvPr>
          <p:cNvSpPr txBox="1"/>
          <p:nvPr/>
        </p:nvSpPr>
        <p:spPr>
          <a:xfrm>
            <a:off x="2909942" y="7574280"/>
            <a:ext cx="13038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育成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キャリア・マネジメント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OJT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㊹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Off-JT</a:t>
            </a:r>
            <a:r>
              <a:rPr kumimoji="1" lang="ja-JP" altLang="en-US" sz="9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自己啓発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087C9F-66B8-466A-8DA0-2C9B1914DE9D}"/>
              </a:ext>
            </a:extLst>
          </p:cNvPr>
          <p:cNvSpPr txBox="1"/>
          <p:nvPr/>
        </p:nvSpPr>
        <p:spPr>
          <a:xfrm>
            <a:off x="2909942" y="8631704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評価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㊷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評価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368B8C8-2C24-4C51-AA73-1F09B06AD5A4}"/>
              </a:ext>
            </a:extLst>
          </p:cNvPr>
          <p:cNvSpPr/>
          <p:nvPr/>
        </p:nvSpPr>
        <p:spPr>
          <a:xfrm>
            <a:off x="74596" y="5184185"/>
            <a:ext cx="2035904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組織構造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7302504-8F71-4F76-B35E-8D4C2C7DA8DA}"/>
              </a:ext>
            </a:extLst>
          </p:cNvPr>
          <p:cNvSpPr/>
          <p:nvPr/>
        </p:nvSpPr>
        <p:spPr>
          <a:xfrm>
            <a:off x="2158268" y="5177254"/>
            <a:ext cx="2047427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組織行動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8CD64F-D489-4799-B39A-DBA79A074EFA}"/>
              </a:ext>
            </a:extLst>
          </p:cNvPr>
          <p:cNvSpPr txBox="1"/>
          <p:nvPr/>
        </p:nvSpPr>
        <p:spPr>
          <a:xfrm>
            <a:off x="2909942" y="5440680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リーダーシップ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連結ピン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グループダイナミクス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集団の凝集性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エンパワーメント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モチベーション理論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職務拡大と職務充実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8CD042B-685A-4198-BEF5-B0A3266E5E78}"/>
              </a:ext>
            </a:extLst>
          </p:cNvPr>
          <p:cNvSpPr txBox="1"/>
          <p:nvPr/>
        </p:nvSpPr>
        <p:spPr>
          <a:xfrm>
            <a:off x="131520" y="5430634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組織設計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公式組織の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要素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機能別組織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事業部制組織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マトリックス組織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ライフサイクル･モデル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コンフリクト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分化した部門の統合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E77B66-06C9-462F-B7B8-06E2A3CE4839}"/>
              </a:ext>
            </a:extLst>
          </p:cNvPr>
          <p:cNvSpPr txBox="1"/>
          <p:nvPr/>
        </p:nvSpPr>
        <p:spPr>
          <a:xfrm>
            <a:off x="1555308" y="5435193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組織文化･学習･変革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組織文化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組織学習サイクル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組織変革プロセス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移行実施プロセス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㊶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組織変革への障害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組織活性化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㊻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集団コンフリクト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682DB6-8FFF-466C-AEF4-06D4665EB49A}"/>
              </a:ext>
            </a:extLst>
          </p:cNvPr>
          <p:cNvSpPr txBox="1"/>
          <p:nvPr/>
        </p:nvSpPr>
        <p:spPr>
          <a:xfrm>
            <a:off x="121883" y="3254536"/>
            <a:ext cx="130382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成長戦略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❶成長戦略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❷多角化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多角化の分類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PPM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アウトソーシング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FC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フランチャイズ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のメリデメ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海外展開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1790B81-2535-446D-BD3F-6729B53BC56F}"/>
              </a:ext>
            </a:extLst>
          </p:cNvPr>
          <p:cNvSpPr txBox="1"/>
          <p:nvPr/>
        </p:nvSpPr>
        <p:spPr>
          <a:xfrm>
            <a:off x="1463805" y="3254536"/>
            <a:ext cx="13038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競争戦略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❹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❺ 競争戦略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❻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SWOT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A78E3A0-BD5B-4483-8D10-776E30B7C32F}"/>
              </a:ext>
            </a:extLst>
          </p:cNvPr>
          <p:cNvSpPr txBox="1"/>
          <p:nvPr/>
        </p:nvSpPr>
        <p:spPr>
          <a:xfrm>
            <a:off x="2909942" y="3889167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技術経営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研究開発管理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新製品開発プロセス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先発企業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特許権と営業秘密</a:t>
            </a:r>
            <a:endParaRPr kumimoji="1"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120D6C7-8542-4645-94C7-4AE8CB3C4573}"/>
              </a:ext>
            </a:extLst>
          </p:cNvPr>
          <p:cNvSpPr txBox="1"/>
          <p:nvPr/>
        </p:nvSpPr>
        <p:spPr>
          <a:xfrm>
            <a:off x="2915001" y="3254536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外部連携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M&amp;A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のメリット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M&amp;A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のデメリット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E1741FE-CF73-41F9-B56B-9C8F9EDCCB25}"/>
              </a:ext>
            </a:extLst>
          </p:cNvPr>
          <p:cNvSpPr txBox="1"/>
          <p:nvPr/>
        </p:nvSpPr>
        <p:spPr>
          <a:xfrm>
            <a:off x="121883" y="1053219"/>
            <a:ext cx="13038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経営資源とドメイン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❼経営資源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VRIO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❾ドメイン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❿シナジー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㊴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経営計画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9F8D1F0-45AC-4740-883A-693110C3ED61}"/>
              </a:ext>
            </a:extLst>
          </p:cNvPr>
          <p:cNvSpPr txBox="1"/>
          <p:nvPr/>
        </p:nvSpPr>
        <p:spPr>
          <a:xfrm>
            <a:off x="2878211" y="1053218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ESG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同族企業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社員持ち株会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B272D86-D081-4F54-ACBC-B74DB8405B3A}"/>
              </a:ext>
            </a:extLst>
          </p:cNvPr>
          <p:cNvSpPr/>
          <p:nvPr/>
        </p:nvSpPr>
        <p:spPr>
          <a:xfrm>
            <a:off x="4318936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サービスマーケ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EA0CC90-9A39-4EB9-BF86-FAC5183E12EC}"/>
              </a:ext>
            </a:extLst>
          </p:cNvPr>
          <p:cNvSpPr/>
          <p:nvPr/>
        </p:nvSpPr>
        <p:spPr>
          <a:xfrm>
            <a:off x="5724778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関係性マーケ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D3EF980-5492-4F02-8DC5-9B3081E0727C}"/>
              </a:ext>
            </a:extLst>
          </p:cNvPr>
          <p:cNvSpPr/>
          <p:nvPr/>
        </p:nvSpPr>
        <p:spPr>
          <a:xfrm>
            <a:off x="7130620" y="7369820"/>
            <a:ext cx="1327484" cy="2071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情報･ネット他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582CAE8-5559-4DA1-87F2-A9481F924C1C}"/>
              </a:ext>
            </a:extLst>
          </p:cNvPr>
          <p:cNvSpPr txBox="1"/>
          <p:nvPr/>
        </p:nvSpPr>
        <p:spPr>
          <a:xfrm>
            <a:off x="4342598" y="7701989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サービスの一般的性質  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と対応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サービスの一般的性質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と対応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インターナルマーケ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サービス･リカバリ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システム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2E2DE08-50DF-4F20-BE9F-C2DFC688D247}"/>
              </a:ext>
            </a:extLst>
          </p:cNvPr>
          <p:cNvSpPr txBox="1"/>
          <p:nvPr/>
        </p:nvSpPr>
        <p:spPr>
          <a:xfrm>
            <a:off x="5734279" y="7701989"/>
            <a:ext cx="13038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顧客関係性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顧客の組織化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顧客生涯価値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ポイント制度と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FSP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B65E287-9BDB-497F-A67F-5DBA4F01FCAA}"/>
              </a:ext>
            </a:extLst>
          </p:cNvPr>
          <p:cNvSpPr txBox="1"/>
          <p:nvPr/>
        </p:nvSpPr>
        <p:spPr>
          <a:xfrm>
            <a:off x="7157338" y="7590414"/>
            <a:ext cx="13038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･マーケティング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インターネット販売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インターネットを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活用したプロモーション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0C7436E-EDBB-4B6C-9028-356887A6BF33}"/>
              </a:ext>
            </a:extLst>
          </p:cNvPr>
          <p:cNvSpPr txBox="1"/>
          <p:nvPr/>
        </p:nvSpPr>
        <p:spPr>
          <a:xfrm>
            <a:off x="4420956" y="1053218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企業戦略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共同開発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協働型と操作型マーケ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ソーシャルマーケ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社会貢献のマーケ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55355E0-2A8C-4C4B-BBC0-D10ABE327170}"/>
              </a:ext>
            </a:extLst>
          </p:cNvPr>
          <p:cNvSpPr/>
          <p:nvPr/>
        </p:nvSpPr>
        <p:spPr>
          <a:xfrm>
            <a:off x="4324490" y="2998550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ターゲット選定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9D6EB1-1E47-40A1-995B-2C0321FE9759}"/>
              </a:ext>
            </a:extLst>
          </p:cNvPr>
          <p:cNvSpPr txBox="1"/>
          <p:nvPr/>
        </p:nvSpPr>
        <p:spPr>
          <a:xfrm>
            <a:off x="4419608" y="3254536"/>
            <a:ext cx="176783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ターゲット選定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3C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 ターゲットマーケティング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市場細分化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小売業者のマーケティング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(4P)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7A70E0E-8DB8-43E7-9394-8A5E44D82077}"/>
              </a:ext>
            </a:extLst>
          </p:cNvPr>
          <p:cNvSpPr txBox="1"/>
          <p:nvPr/>
        </p:nvSpPr>
        <p:spPr>
          <a:xfrm>
            <a:off x="6617636" y="3254536"/>
            <a:ext cx="17338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ターゲット分析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消費者行動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顧客識別マーケティング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デシル分析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RFM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運営管理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4CC3FB7-8B9E-4046-AC3C-B37021EC40B1}"/>
              </a:ext>
            </a:extLst>
          </p:cNvPr>
          <p:cNvSpPr txBox="1"/>
          <p:nvPr/>
        </p:nvSpPr>
        <p:spPr>
          <a:xfrm>
            <a:off x="4342598" y="5379720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品揃え戦略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カテゴリー診断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PB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層構造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㉛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製品ミックス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ブランド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ブランドの持つ効果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ブランドの基本戦略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760F21E-6869-4E95-BE9C-525ECF6D65D9}"/>
              </a:ext>
            </a:extLst>
          </p:cNvPr>
          <p:cNvSpPr txBox="1"/>
          <p:nvPr/>
        </p:nvSpPr>
        <p:spPr>
          <a:xfrm>
            <a:off x="4335416" y="6836052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売上の分解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客数の向上策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客単価の向上策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0000BCD-D409-4D29-8FFB-756158D8ACA6}"/>
              </a:ext>
            </a:extLst>
          </p:cNvPr>
          <p:cNvSpPr txBox="1"/>
          <p:nvPr/>
        </p:nvSpPr>
        <p:spPr>
          <a:xfrm>
            <a:off x="6461026" y="5402855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流通機能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企業連携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垂直･水平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商店街の活性化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85573D7-06AD-4F65-9179-1BCE3768B5CE}"/>
              </a:ext>
            </a:extLst>
          </p:cNvPr>
          <p:cNvSpPr/>
          <p:nvPr/>
        </p:nvSpPr>
        <p:spPr>
          <a:xfrm>
            <a:off x="6419088" y="6269101"/>
            <a:ext cx="2035904" cy="980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2D Promotion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82B566F-C205-43C8-AC01-D95EF7A2C45B}"/>
              </a:ext>
            </a:extLst>
          </p:cNvPr>
          <p:cNvSpPr txBox="1"/>
          <p:nvPr/>
        </p:nvSpPr>
        <p:spPr>
          <a:xfrm>
            <a:off x="6461026" y="6493480"/>
            <a:ext cx="14380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コミュニケーション戦略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ISP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EF314A6C-E22F-436D-91AF-6E1E7E7D275E}"/>
              </a:ext>
            </a:extLst>
          </p:cNvPr>
          <p:cNvSpPr/>
          <p:nvPr/>
        </p:nvSpPr>
        <p:spPr>
          <a:xfrm>
            <a:off x="3884181" y="819820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Ⅰ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E0B18F5E-13D6-4DE3-BEC8-92F137631CA4}"/>
              </a:ext>
            </a:extLst>
          </p:cNvPr>
          <p:cNvSpPr/>
          <p:nvPr/>
        </p:nvSpPr>
        <p:spPr>
          <a:xfrm>
            <a:off x="8155687" y="812779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Ⅱ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F553D6A-1DBC-406D-BBED-A4E9BFEEEAE6}"/>
              </a:ext>
            </a:extLst>
          </p:cNvPr>
          <p:cNvSpPr/>
          <p:nvPr/>
        </p:nvSpPr>
        <p:spPr>
          <a:xfrm>
            <a:off x="8576005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3Q 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034C56DE-0ED1-4A52-945F-7A88268ED204}"/>
              </a:ext>
            </a:extLst>
          </p:cNvPr>
          <p:cNvSpPr/>
          <p:nvPr/>
        </p:nvSpPr>
        <p:spPr>
          <a:xfrm>
            <a:off x="9981847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コスト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66D57103-7573-4134-8040-138A97EED5C6}"/>
              </a:ext>
            </a:extLst>
          </p:cNvPr>
          <p:cNvSpPr/>
          <p:nvPr/>
        </p:nvSpPr>
        <p:spPr>
          <a:xfrm>
            <a:off x="11387689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3D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短納期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5DA49D5-8EA2-4D33-87E4-6B6A5EFC70BA}"/>
              </a:ext>
            </a:extLst>
          </p:cNvPr>
          <p:cNvSpPr txBox="1"/>
          <p:nvPr/>
        </p:nvSpPr>
        <p:spPr>
          <a:xfrm>
            <a:off x="8587836" y="7694729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QC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手法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総合的品質管理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(TQM)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㊼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パレート図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㊽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特性要因図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85F9999-0D38-4958-B48B-C4C95DCB3F11}"/>
              </a:ext>
            </a:extLst>
          </p:cNvPr>
          <p:cNvSpPr txBox="1"/>
          <p:nvPr/>
        </p:nvSpPr>
        <p:spPr>
          <a:xfrm>
            <a:off x="9993678" y="7694729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材料費の逓減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設備管理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CCFEB5D-F672-44B8-8C6F-48ABF18BDECD}"/>
              </a:ext>
            </a:extLst>
          </p:cNvPr>
          <p:cNvSpPr txBox="1"/>
          <p:nvPr/>
        </p:nvSpPr>
        <p:spPr>
          <a:xfrm>
            <a:off x="11399520" y="7694729"/>
            <a:ext cx="130382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㊵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販売予測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㊶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輸配送管理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㊷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物流センター管理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㊹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外注先に対する納期管理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納期管理の考え方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9F23B618-07A4-43B0-85E4-6B26F3700BEC}"/>
              </a:ext>
            </a:extLst>
          </p:cNvPr>
          <p:cNvSpPr/>
          <p:nvPr/>
        </p:nvSpPr>
        <p:spPr>
          <a:xfrm>
            <a:off x="8575537" y="2998550"/>
            <a:ext cx="4139168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Planning)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28B7D45-BD5C-452C-87CE-0A3D7AB04534}"/>
              </a:ext>
            </a:extLst>
          </p:cNvPr>
          <p:cNvSpPr txBox="1"/>
          <p:nvPr/>
        </p:nvSpPr>
        <p:spPr>
          <a:xfrm>
            <a:off x="9987836" y="3425286"/>
            <a:ext cx="1303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調達計画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需要予測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資材所要量計画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在庫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定量発注方式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</a:t>
            </a:r>
            <a: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zh-TW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定期発注方式</a:t>
            </a:r>
            <a:br>
              <a:rPr kumimoji="1" lang="en-US" altLang="zh-TW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 外注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㊴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OEM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のメリット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3A73DCE-275F-45F3-9DE5-F9121A3D79CE}"/>
              </a:ext>
            </a:extLst>
          </p:cNvPr>
          <p:cNvSpPr txBox="1"/>
          <p:nvPr/>
        </p:nvSpPr>
        <p:spPr>
          <a:xfrm>
            <a:off x="11385550" y="3425286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工数計画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IE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 職務設計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㉞ 段取改善の手順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㊻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余力管理の必要理由</a:t>
            </a:r>
          </a:p>
          <a:p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B205ED8-4B2A-4D5C-8106-202A2A1A37B1}"/>
              </a:ext>
            </a:extLst>
          </p:cNvPr>
          <p:cNvSpPr txBox="1"/>
          <p:nvPr/>
        </p:nvSpPr>
        <p:spPr>
          <a:xfrm>
            <a:off x="8610627" y="1481098"/>
            <a:ext cx="15870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生産形態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受注生産と見込生産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個別生産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ロット生産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連続生産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多品種少量･少品種多量生産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セル生産方式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JIT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8F35C2C-3F35-4AD7-BEF8-246182DF8ECD}"/>
              </a:ext>
            </a:extLst>
          </p:cNvPr>
          <p:cNvSpPr txBox="1"/>
          <p:nvPr/>
        </p:nvSpPr>
        <p:spPr>
          <a:xfrm>
            <a:off x="10772309" y="1469715"/>
            <a:ext cx="164435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レイアウト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製品開発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P-Q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トヨタ生産方式の概要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トヨタ生産方式の改善手段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0E42B34-DE4B-4D82-B4E0-AB08A694E818}"/>
              </a:ext>
            </a:extLst>
          </p:cNvPr>
          <p:cNvSpPr txBox="1"/>
          <p:nvPr/>
        </p:nvSpPr>
        <p:spPr>
          <a:xfrm>
            <a:off x="8687651" y="5945992"/>
            <a:ext cx="21532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基本用語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㉛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5W1H</a:t>
            </a:r>
            <a:r>
              <a:rPr kumimoji="1" lang="ja-JP" altLang="en-US" sz="9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ECRS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㉜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5S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㉝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生産現場の改善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(3)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GT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他</a:t>
            </a:r>
            <a:endParaRPr kumimoji="1"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㊸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下請製造業の生き残り戦略</a:t>
            </a: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16ADFA5-9824-4498-B89A-CE837BC2C78D}"/>
              </a:ext>
            </a:extLst>
          </p:cNvPr>
          <p:cNvSpPr/>
          <p:nvPr/>
        </p:nvSpPr>
        <p:spPr>
          <a:xfrm>
            <a:off x="12404333" y="805738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Ⅲ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68A45C0-A4AD-4EC8-9FDD-52DD6B5EE18B}"/>
              </a:ext>
            </a:extLst>
          </p:cNvPr>
          <p:cNvSpPr txBox="1"/>
          <p:nvPr/>
        </p:nvSpPr>
        <p:spPr>
          <a:xfrm>
            <a:off x="8595824" y="3425286"/>
            <a:ext cx="130382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概要＋</a:t>
            </a:r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日程計画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工程管理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流動数曲線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生産計画の緩衝機能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生産統制</a:t>
            </a: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9CF70D1-535C-4657-8688-74C1A3643CA3}"/>
              </a:ext>
            </a:extLst>
          </p:cNvPr>
          <p:cNvSpPr txBox="1"/>
          <p:nvPr/>
        </p:nvSpPr>
        <p:spPr>
          <a:xfrm>
            <a:off x="10965428" y="5964659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㊲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生産情報システム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1FEAEE-090E-42A7-8BB4-9104A5B2A095}"/>
              </a:ext>
            </a:extLst>
          </p:cNvPr>
          <p:cNvSpPr/>
          <p:nvPr/>
        </p:nvSpPr>
        <p:spPr>
          <a:xfrm>
            <a:off x="10118764" y="751563"/>
            <a:ext cx="1125003" cy="391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9291F1F-C1C9-4CE3-A933-298782B92741}"/>
              </a:ext>
            </a:extLst>
          </p:cNvPr>
          <p:cNvSpPr/>
          <p:nvPr/>
        </p:nvSpPr>
        <p:spPr>
          <a:xfrm>
            <a:off x="11318511" y="3397100"/>
            <a:ext cx="1303822" cy="7536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66196331-2CA8-4AF0-8F2C-15382AD41C43}"/>
              </a:ext>
            </a:extLst>
          </p:cNvPr>
          <p:cNvSpPr/>
          <p:nvPr/>
        </p:nvSpPr>
        <p:spPr>
          <a:xfrm>
            <a:off x="8560694" y="2263756"/>
            <a:ext cx="1196989" cy="1960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45268E5-ED3E-49F3-8A44-84284F865990}"/>
              </a:ext>
            </a:extLst>
          </p:cNvPr>
          <p:cNvSpPr/>
          <p:nvPr/>
        </p:nvSpPr>
        <p:spPr>
          <a:xfrm>
            <a:off x="8544430" y="3433004"/>
            <a:ext cx="2550063" cy="9588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0D0A63ED-49BB-4A46-BC76-7504D3329095}"/>
              </a:ext>
            </a:extLst>
          </p:cNvPr>
          <p:cNvSpPr/>
          <p:nvPr/>
        </p:nvSpPr>
        <p:spPr>
          <a:xfrm>
            <a:off x="8423060" y="865792"/>
            <a:ext cx="1571547" cy="203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 受託生産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88E01711-75ED-45F7-9DDF-A03512CADD60}"/>
              </a:ext>
            </a:extLst>
          </p:cNvPr>
          <p:cNvSpPr/>
          <p:nvPr/>
        </p:nvSpPr>
        <p:spPr>
          <a:xfrm>
            <a:off x="11184648" y="2265308"/>
            <a:ext cx="1571547" cy="1819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(1)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生産性向上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70596B8-74BB-4A83-BD64-8D9D0EF0091E}"/>
              </a:ext>
            </a:extLst>
          </p:cNvPr>
          <p:cNvSpPr/>
          <p:nvPr/>
        </p:nvSpPr>
        <p:spPr>
          <a:xfrm>
            <a:off x="9036110" y="2692767"/>
            <a:ext cx="1571547" cy="1819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(2)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後工程引取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A448B50-95B7-45F0-A6C8-23850BF30539}"/>
              </a:ext>
            </a:extLst>
          </p:cNvPr>
          <p:cNvCxnSpPr>
            <a:cxnSpLocks/>
            <a:stCxn id="75" idx="1"/>
          </p:cNvCxnSpPr>
          <p:nvPr/>
        </p:nvCxnSpPr>
        <p:spPr>
          <a:xfrm flipH="1" flipV="1">
            <a:off x="9757684" y="2354148"/>
            <a:ext cx="1426964" cy="21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07DCA7A9-8615-4329-B6CB-72521DA9BD11}"/>
              </a:ext>
            </a:extLst>
          </p:cNvPr>
          <p:cNvCxnSpPr>
            <a:cxnSpLocks/>
            <a:stCxn id="75" idx="2"/>
            <a:endCxn id="67" idx="0"/>
          </p:cNvCxnSpPr>
          <p:nvPr/>
        </p:nvCxnSpPr>
        <p:spPr>
          <a:xfrm>
            <a:off x="11970422" y="2447215"/>
            <a:ext cx="0" cy="9498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D1FE07D5-E763-42FF-9EED-B98156AC83E1}"/>
              </a:ext>
            </a:extLst>
          </p:cNvPr>
          <p:cNvCxnSpPr>
            <a:cxnSpLocks/>
            <a:stCxn id="76" idx="2"/>
            <a:endCxn id="69" idx="0"/>
          </p:cNvCxnSpPr>
          <p:nvPr/>
        </p:nvCxnSpPr>
        <p:spPr>
          <a:xfrm flipH="1">
            <a:off x="9819462" y="2874674"/>
            <a:ext cx="2422" cy="55833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BEBD08BF-0B19-4F67-B15A-9257FBF7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236" y="4621208"/>
            <a:ext cx="512762" cy="512762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08ACC2A4-E7EF-4A72-A224-DE4278E03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1" t="31111" r="49674" b="50000"/>
          <a:stretch/>
        </p:blipFill>
        <p:spPr>
          <a:xfrm>
            <a:off x="9092157" y="4618748"/>
            <a:ext cx="1093776" cy="514329"/>
          </a:xfrm>
          <a:prstGeom prst="rect">
            <a:avLst/>
          </a:prstGeom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93DB595C-AFC2-4DA7-BFA7-38D7430F4BA3}"/>
              </a:ext>
            </a:extLst>
          </p:cNvPr>
          <p:cNvSpPr/>
          <p:nvPr/>
        </p:nvSpPr>
        <p:spPr>
          <a:xfrm>
            <a:off x="8546307" y="1592580"/>
            <a:ext cx="1319473" cy="16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13584FE0-F42B-45D8-8B22-5D4B349320D2}"/>
              </a:ext>
            </a:extLst>
          </p:cNvPr>
          <p:cNvCxnSpPr>
            <a:cxnSpLocks/>
            <a:stCxn id="74" idx="2"/>
            <a:endCxn id="99" idx="0"/>
          </p:cNvCxnSpPr>
          <p:nvPr/>
        </p:nvCxnSpPr>
        <p:spPr>
          <a:xfrm flipH="1">
            <a:off x="9206044" y="1068990"/>
            <a:ext cx="2790" cy="523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E16770F9-FD73-47C4-91D0-88371CCD2F3A}"/>
              </a:ext>
            </a:extLst>
          </p:cNvPr>
          <p:cNvCxnSpPr>
            <a:cxnSpLocks/>
            <a:endCxn id="102" idx="1"/>
          </p:cNvCxnSpPr>
          <p:nvPr/>
        </p:nvCxnSpPr>
        <p:spPr>
          <a:xfrm flipV="1">
            <a:off x="9826423" y="2044195"/>
            <a:ext cx="864437" cy="63529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5A7CE92E-DEE7-450C-A159-40B2B4741C22}"/>
              </a:ext>
            </a:extLst>
          </p:cNvPr>
          <p:cNvSpPr/>
          <p:nvPr/>
        </p:nvSpPr>
        <p:spPr>
          <a:xfrm>
            <a:off x="10690860" y="1850513"/>
            <a:ext cx="1760462" cy="3873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4325D0A6-1A97-40E1-8B9A-62AD77A9AEAC}"/>
              </a:ext>
            </a:extLst>
          </p:cNvPr>
          <p:cNvSpPr/>
          <p:nvPr/>
        </p:nvSpPr>
        <p:spPr>
          <a:xfrm>
            <a:off x="1573079" y="3254536"/>
            <a:ext cx="1170121" cy="2020342"/>
          </a:xfrm>
          <a:prstGeom prst="triangl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endParaRPr kumimoji="1" lang="ja-JP" altLang="en-US" sz="14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81D9750E-9056-446B-A503-58650B6A4556}"/>
              </a:ext>
            </a:extLst>
          </p:cNvPr>
          <p:cNvSpPr/>
          <p:nvPr/>
        </p:nvSpPr>
        <p:spPr>
          <a:xfrm>
            <a:off x="840046" y="4471321"/>
            <a:ext cx="914399" cy="334119"/>
          </a:xfrm>
          <a:prstGeom prst="wedgeRectCallout">
            <a:avLst>
              <a:gd name="adj1" fmla="val 39750"/>
              <a:gd name="adj2" fmla="val 85078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ja-JP" altLang="en-US" sz="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作問テクニック上、この</a:t>
            </a:r>
            <a:r>
              <a:rPr kumimoji="1" lang="en-US" altLang="ja-JP" sz="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kumimoji="1" lang="ja-JP" altLang="en-US" sz="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つのレイヤーを混ぜることが多い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67938BF9-820A-462B-84B3-2E7FFA2FCE27}"/>
              </a:ext>
            </a:extLst>
          </p:cNvPr>
          <p:cNvSpPr txBox="1"/>
          <p:nvPr/>
        </p:nvSpPr>
        <p:spPr>
          <a:xfrm>
            <a:off x="8674941" y="5479911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進捗管理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E27D5BE-056E-4FFF-9368-A9D0CABACDA1}"/>
              </a:ext>
            </a:extLst>
          </p:cNvPr>
          <p:cNvSpPr txBox="1"/>
          <p:nvPr/>
        </p:nvSpPr>
        <p:spPr>
          <a:xfrm>
            <a:off x="9994607" y="5472105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現品管理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49B40C05-138D-4D18-8532-8C7189EBA6F4}"/>
              </a:ext>
            </a:extLst>
          </p:cNvPr>
          <p:cNvSpPr txBox="1"/>
          <p:nvPr/>
        </p:nvSpPr>
        <p:spPr>
          <a:xfrm>
            <a:off x="11315465" y="5472105"/>
            <a:ext cx="1017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余力管理</a:t>
            </a:r>
          </a:p>
        </p:txBody>
      </p:sp>
    </p:spTree>
    <p:extLst>
      <p:ext uri="{BB962C8B-B14F-4D97-AF65-F5344CB8AC3E}">
        <p14:creationId xmlns:p14="http://schemas.microsoft.com/office/powerpoint/2010/main" val="1249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41B7402C-FCB9-4C10-B74B-C93F81B20686}"/>
              </a:ext>
            </a:extLst>
          </p:cNvPr>
          <p:cNvSpPr/>
          <p:nvPr/>
        </p:nvSpPr>
        <p:spPr>
          <a:xfrm>
            <a:off x="4335416" y="6278849"/>
            <a:ext cx="1547224" cy="977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 Price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9EE5337-1DA8-4D9E-8C7A-554A46722BDE}"/>
              </a:ext>
            </a:extLst>
          </p:cNvPr>
          <p:cNvSpPr/>
          <p:nvPr/>
        </p:nvSpPr>
        <p:spPr>
          <a:xfrm>
            <a:off x="5925100" y="5184185"/>
            <a:ext cx="2529892" cy="10496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2C Place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2C5AC242-3B6D-4258-B192-D44AFEFC16F7}"/>
              </a:ext>
            </a:extLst>
          </p:cNvPr>
          <p:cNvSpPr/>
          <p:nvPr/>
        </p:nvSpPr>
        <p:spPr>
          <a:xfrm>
            <a:off x="4335416" y="5186453"/>
            <a:ext cx="1547224" cy="10524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 Product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7A35AE3-05FA-4D9D-BB2C-A9DB8AE7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108284"/>
            <a:ext cx="12573000" cy="553453"/>
          </a:xfrm>
        </p:spPr>
        <p:txBody>
          <a:bodyPr>
            <a:normAutofit fontScale="90000"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知識のレイヤー化：レイヤー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×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全知識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1E11C38-C896-445C-A920-F987FEEB7D4A}"/>
              </a:ext>
            </a:extLst>
          </p:cNvPr>
          <p:cNvSpPr/>
          <p:nvPr/>
        </p:nvSpPr>
        <p:spPr>
          <a:xfrm>
            <a:off x="74596" y="775504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環境分析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37C170-735F-4B61-9711-5064B5BFCF1C}"/>
              </a:ext>
            </a:extLst>
          </p:cNvPr>
          <p:cNvSpPr/>
          <p:nvPr/>
        </p:nvSpPr>
        <p:spPr>
          <a:xfrm>
            <a:off x="4337232" y="775504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事業構造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CDB827-CB17-4789-80BC-FC914FA87C6D}"/>
              </a:ext>
            </a:extLst>
          </p:cNvPr>
          <p:cNvSpPr/>
          <p:nvPr/>
        </p:nvSpPr>
        <p:spPr>
          <a:xfrm>
            <a:off x="74596" y="2998550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全社戦略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5FBA09-93C3-4AF2-91AA-730C0F81C7FC}"/>
              </a:ext>
            </a:extLst>
          </p:cNvPr>
          <p:cNvSpPr/>
          <p:nvPr/>
        </p:nvSpPr>
        <p:spPr>
          <a:xfrm>
            <a:off x="74596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雇用管理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F4A089-A42E-46EC-9A8C-B673B00A4515}"/>
              </a:ext>
            </a:extLst>
          </p:cNvPr>
          <p:cNvSpPr/>
          <p:nvPr/>
        </p:nvSpPr>
        <p:spPr>
          <a:xfrm>
            <a:off x="1480438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賃金管理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47517B2-F985-486A-90F7-0C6548EDB3F0}"/>
              </a:ext>
            </a:extLst>
          </p:cNvPr>
          <p:cNvSpPr/>
          <p:nvPr/>
        </p:nvSpPr>
        <p:spPr>
          <a:xfrm>
            <a:off x="2886280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育成評価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005AA0-2F15-4A13-A740-EE040D54EE63}"/>
              </a:ext>
            </a:extLst>
          </p:cNvPr>
          <p:cNvSpPr txBox="1"/>
          <p:nvPr/>
        </p:nvSpPr>
        <p:spPr>
          <a:xfrm>
            <a:off x="98258" y="7574280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採用･配置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⑭非正規社員の活用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⑮採用･退職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D1BE4EB-549D-485B-BC9E-E5BB2B0B0E19}"/>
              </a:ext>
            </a:extLst>
          </p:cNvPr>
          <p:cNvSpPr txBox="1"/>
          <p:nvPr/>
        </p:nvSpPr>
        <p:spPr>
          <a:xfrm>
            <a:off x="1492269" y="7574280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報酬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⑫報酬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6605B1-6832-4983-B200-137F62C8A6D0}"/>
              </a:ext>
            </a:extLst>
          </p:cNvPr>
          <p:cNvSpPr txBox="1"/>
          <p:nvPr/>
        </p:nvSpPr>
        <p:spPr>
          <a:xfrm>
            <a:off x="2909942" y="7574280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育成・評価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⑪評価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⑬キャリアコース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368B8C8-2C24-4C51-AA73-1F09B06AD5A4}"/>
              </a:ext>
            </a:extLst>
          </p:cNvPr>
          <p:cNvSpPr/>
          <p:nvPr/>
        </p:nvSpPr>
        <p:spPr>
          <a:xfrm>
            <a:off x="74595" y="5184185"/>
            <a:ext cx="2721495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組織構造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7302504-8F71-4F76-B35E-8D4C2C7DA8DA}"/>
              </a:ext>
            </a:extLst>
          </p:cNvPr>
          <p:cNvSpPr/>
          <p:nvPr/>
        </p:nvSpPr>
        <p:spPr>
          <a:xfrm>
            <a:off x="2878211" y="5177254"/>
            <a:ext cx="1327484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組織行動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8CD64F-D489-4799-B39A-DBA79A074EFA}"/>
              </a:ext>
            </a:extLst>
          </p:cNvPr>
          <p:cNvSpPr txBox="1"/>
          <p:nvPr/>
        </p:nvSpPr>
        <p:spPr>
          <a:xfrm>
            <a:off x="2909942" y="5440680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③リーダーシップと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マネジメント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⑧モチベーションアップ</a:t>
            </a:r>
            <a:endParaRPr kumimoji="1"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⑨能力開発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⑩インターナルマーケ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㉑業務の定型化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活用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8CD042B-685A-4198-BEF5-B0A3266E5E78}"/>
              </a:ext>
            </a:extLst>
          </p:cNvPr>
          <p:cNvSpPr txBox="1"/>
          <p:nvPr/>
        </p:nvSpPr>
        <p:spPr>
          <a:xfrm>
            <a:off x="131520" y="5430634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組織設計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④組織形態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デザイン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⑤組織の成立と存続要件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E77B66-06C9-462F-B7B8-06E2A3CE4839}"/>
              </a:ext>
            </a:extLst>
          </p:cNvPr>
          <p:cNvSpPr txBox="1"/>
          <p:nvPr/>
        </p:nvSpPr>
        <p:spPr>
          <a:xfrm>
            <a:off x="1463805" y="5427464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組織文化･学習･変革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⑥組織風土･組織文化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⑦組織のライフサイクル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682DB6-8FFF-466C-AEF4-06D4665EB49A}"/>
              </a:ext>
            </a:extLst>
          </p:cNvPr>
          <p:cNvSpPr txBox="1"/>
          <p:nvPr/>
        </p:nvSpPr>
        <p:spPr>
          <a:xfrm>
            <a:off x="121883" y="3254536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成長戦略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M&amp;A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⑲アウトソーシング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1790B81-2535-446D-BD3F-6729B53BC56F}"/>
              </a:ext>
            </a:extLst>
          </p:cNvPr>
          <p:cNvSpPr txBox="1"/>
          <p:nvPr/>
        </p:nvSpPr>
        <p:spPr>
          <a:xfrm>
            <a:off x="1504100" y="3254536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競争戦略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A78E3A0-BD5B-4483-8D10-776E30B7C32F}"/>
              </a:ext>
            </a:extLst>
          </p:cNvPr>
          <p:cNvSpPr txBox="1"/>
          <p:nvPr/>
        </p:nvSpPr>
        <p:spPr>
          <a:xfrm>
            <a:off x="2909942" y="3889167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技術経営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120D6C7-8542-4645-94C7-4AE8CB3C4573}"/>
              </a:ext>
            </a:extLst>
          </p:cNvPr>
          <p:cNvSpPr txBox="1"/>
          <p:nvPr/>
        </p:nvSpPr>
        <p:spPr>
          <a:xfrm>
            <a:off x="2915001" y="3254536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外部連携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E1741FE-CF73-41F9-B56B-9C8F9EDCCB25}"/>
              </a:ext>
            </a:extLst>
          </p:cNvPr>
          <p:cNvSpPr txBox="1"/>
          <p:nvPr/>
        </p:nvSpPr>
        <p:spPr>
          <a:xfrm>
            <a:off x="121883" y="1053219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経営資源とドメイン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②大枠戦略検討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9F8D1F0-45AC-4740-883A-693110C3ED61}"/>
              </a:ext>
            </a:extLst>
          </p:cNvPr>
          <p:cNvSpPr txBox="1"/>
          <p:nvPr/>
        </p:nvSpPr>
        <p:spPr>
          <a:xfrm>
            <a:off x="2878211" y="1053218"/>
            <a:ext cx="13038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ESG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⑯同族会社、非同族会社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⑰事業承継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⑳ダイバーシティ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B272D86-D081-4F54-ACBC-B74DB8405B3A}"/>
              </a:ext>
            </a:extLst>
          </p:cNvPr>
          <p:cNvSpPr/>
          <p:nvPr/>
        </p:nvSpPr>
        <p:spPr>
          <a:xfrm>
            <a:off x="4318936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3A</a:t>
            </a:r>
            <a:r>
              <a: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サービスマーケ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EA0CC90-9A39-4EB9-BF86-FAC5183E12EC}"/>
              </a:ext>
            </a:extLst>
          </p:cNvPr>
          <p:cNvSpPr/>
          <p:nvPr/>
        </p:nvSpPr>
        <p:spPr>
          <a:xfrm>
            <a:off x="5724778" y="7369820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関係性マーケ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D3EF980-5492-4F02-8DC5-9B3081E0727C}"/>
              </a:ext>
            </a:extLst>
          </p:cNvPr>
          <p:cNvSpPr/>
          <p:nvPr/>
        </p:nvSpPr>
        <p:spPr>
          <a:xfrm>
            <a:off x="7130620" y="7369820"/>
            <a:ext cx="1327484" cy="2071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情報･ネット他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B65E287-9BDB-497F-A67F-5DBA4F01FCAA}"/>
              </a:ext>
            </a:extLst>
          </p:cNvPr>
          <p:cNvSpPr txBox="1"/>
          <p:nvPr/>
        </p:nvSpPr>
        <p:spPr>
          <a:xfrm>
            <a:off x="7157338" y="7590414"/>
            <a:ext cx="13038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㉔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㉗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POS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システム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0C7436E-EDBB-4B6C-9028-356887A6BF33}"/>
              </a:ext>
            </a:extLst>
          </p:cNvPr>
          <p:cNvSpPr txBox="1"/>
          <p:nvPr/>
        </p:nvSpPr>
        <p:spPr>
          <a:xfrm>
            <a:off x="4420956" y="1053218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企業戦略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①大枠戦略検討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②競争戦略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55355E0-2A8C-4C4B-BBC0-D10ABE327170}"/>
              </a:ext>
            </a:extLst>
          </p:cNvPr>
          <p:cNvSpPr/>
          <p:nvPr/>
        </p:nvSpPr>
        <p:spPr>
          <a:xfrm>
            <a:off x="4324490" y="2998550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ターゲット選定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9D6EB1-1E47-40A1-995B-2C0321FE9759}"/>
              </a:ext>
            </a:extLst>
          </p:cNvPr>
          <p:cNvSpPr txBox="1"/>
          <p:nvPr/>
        </p:nvSpPr>
        <p:spPr>
          <a:xfrm>
            <a:off x="4419608" y="3254536"/>
            <a:ext cx="17678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ターゲット選定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③市場細分化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標的市場の選定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4CC3FB7-8B9E-4046-AC3C-B37021EC40B1}"/>
              </a:ext>
            </a:extLst>
          </p:cNvPr>
          <p:cNvSpPr txBox="1"/>
          <p:nvPr/>
        </p:nvSpPr>
        <p:spPr>
          <a:xfrm>
            <a:off x="4342598" y="5379720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PPM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⑤品揃え拡充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⑥共同開発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⑦カニバリゼーション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⑧サービス財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㉓ブランド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760F21E-6869-4E95-BE9C-525ECF6D65D9}"/>
              </a:ext>
            </a:extLst>
          </p:cNvPr>
          <p:cNvSpPr txBox="1"/>
          <p:nvPr/>
        </p:nvSpPr>
        <p:spPr>
          <a:xfrm>
            <a:off x="4335416" y="6464196"/>
            <a:ext cx="17179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 価格設定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 ロスリーダー政策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 メニュー選択式価格設定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 プライスライニング政策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0000BCD-D409-4D29-8FFB-756158D8ACA6}"/>
              </a:ext>
            </a:extLst>
          </p:cNvPr>
          <p:cNvSpPr txBox="1"/>
          <p:nvPr/>
        </p:nvSpPr>
        <p:spPr>
          <a:xfrm>
            <a:off x="5936770" y="5402855"/>
            <a:ext cx="138452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⑨直販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OEM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⑬外注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アウトソース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㉕店舗販売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㉖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ISM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85573D7-06AD-4F65-9179-1BCE3768B5CE}"/>
              </a:ext>
            </a:extLst>
          </p:cNvPr>
          <p:cNvSpPr/>
          <p:nvPr/>
        </p:nvSpPr>
        <p:spPr>
          <a:xfrm>
            <a:off x="5925100" y="6280205"/>
            <a:ext cx="2529892" cy="9694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2D Promotion</a:t>
            </a:r>
          </a:p>
          <a:p>
            <a:pPr algn="ctr"/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82B566F-C205-43C8-AC01-D95EF7A2C45B}"/>
              </a:ext>
            </a:extLst>
          </p:cNvPr>
          <p:cNvSpPr txBox="1"/>
          <p:nvPr/>
        </p:nvSpPr>
        <p:spPr>
          <a:xfrm>
            <a:off x="5936770" y="6456904"/>
            <a:ext cx="187830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⑱パブリシティ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プル戦略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1)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⑲口コミ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プル戦略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2)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⑳ホームページ、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BBS</a:t>
            </a:r>
            <a:r>
              <a:rPr kumimoji="1" lang="ja-JP" altLang="en-US" sz="9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㉑人的販売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㉒具体的なプロモーション策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EF314A6C-E22F-436D-91AF-6E1E7E7D275E}"/>
              </a:ext>
            </a:extLst>
          </p:cNvPr>
          <p:cNvSpPr/>
          <p:nvPr/>
        </p:nvSpPr>
        <p:spPr>
          <a:xfrm>
            <a:off x="3884181" y="819820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Ⅰ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E0B18F5E-13D6-4DE3-BEC8-92F137631CA4}"/>
              </a:ext>
            </a:extLst>
          </p:cNvPr>
          <p:cNvSpPr/>
          <p:nvPr/>
        </p:nvSpPr>
        <p:spPr>
          <a:xfrm>
            <a:off x="8155687" y="812779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Ⅱ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B016C0A-F862-4B29-88AF-610D6391F385}"/>
              </a:ext>
            </a:extLst>
          </p:cNvPr>
          <p:cNvSpPr txBox="1"/>
          <p:nvPr/>
        </p:nvSpPr>
        <p:spPr>
          <a:xfrm>
            <a:off x="7144512" y="5402855"/>
            <a:ext cx="138452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⑪主要顧客依存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⑫企業間連携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事業連携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㉘商店街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㉙合併･買収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㉚地域資産の活用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5ED233E-A802-47D6-874E-90D377833B8A}"/>
              </a:ext>
            </a:extLst>
          </p:cNvPr>
          <p:cNvSpPr/>
          <p:nvPr/>
        </p:nvSpPr>
        <p:spPr>
          <a:xfrm>
            <a:off x="8583737" y="775504"/>
            <a:ext cx="4139168" cy="2071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事業構造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C6388BA-81B7-4629-9660-713183BB9465}"/>
              </a:ext>
            </a:extLst>
          </p:cNvPr>
          <p:cNvSpPr/>
          <p:nvPr/>
        </p:nvSpPr>
        <p:spPr>
          <a:xfrm>
            <a:off x="8563706" y="7373008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3Q 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54F60278-9FA5-4690-9C8D-6455B5BBD1EF}"/>
              </a:ext>
            </a:extLst>
          </p:cNvPr>
          <p:cNvSpPr/>
          <p:nvPr/>
        </p:nvSpPr>
        <p:spPr>
          <a:xfrm>
            <a:off x="9969548" y="7373008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3C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コスト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6806342F-5CC7-44B9-8BD7-CAFA9F7A1B30}"/>
              </a:ext>
            </a:extLst>
          </p:cNvPr>
          <p:cNvSpPr/>
          <p:nvPr/>
        </p:nvSpPr>
        <p:spPr>
          <a:xfrm>
            <a:off x="11375390" y="7373008"/>
            <a:ext cx="1327484" cy="2071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3D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短納期</a:t>
            </a:r>
            <a:endParaRPr kumimoji="1"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C586891-D248-443C-96FD-B20502B462F0}"/>
              </a:ext>
            </a:extLst>
          </p:cNvPr>
          <p:cNvSpPr txBox="1"/>
          <p:nvPr/>
        </p:nvSpPr>
        <p:spPr>
          <a:xfrm>
            <a:off x="8575537" y="7697917"/>
            <a:ext cx="130382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⑥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品質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18DF7F0-1172-4978-A1A1-C47D86038FA7}"/>
              </a:ext>
            </a:extLst>
          </p:cNvPr>
          <p:cNvSpPr txBox="1"/>
          <p:nvPr/>
        </p:nvSpPr>
        <p:spPr>
          <a:xfrm>
            <a:off x="9981379" y="7697917"/>
            <a:ext cx="130382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⑦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コスト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C5582ABF-E886-4C33-958B-E5EB4D18F548}"/>
              </a:ext>
            </a:extLst>
          </p:cNvPr>
          <p:cNvSpPr/>
          <p:nvPr/>
        </p:nvSpPr>
        <p:spPr>
          <a:xfrm>
            <a:off x="8575537" y="5177254"/>
            <a:ext cx="4139168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2B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生産管理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5113ED0A-2DAD-4221-9594-B5DB50E0725F}"/>
              </a:ext>
            </a:extLst>
          </p:cNvPr>
          <p:cNvSpPr/>
          <p:nvPr/>
        </p:nvSpPr>
        <p:spPr>
          <a:xfrm>
            <a:off x="8575537" y="2998550"/>
            <a:ext cx="4139168" cy="2071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kumimoji="1"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2A</a:t>
            </a:r>
            <a:r>
              <a:rPr kumimoji="1"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生産方式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5AA6A-F177-4742-B022-CF61033B4B93}"/>
              </a:ext>
            </a:extLst>
          </p:cNvPr>
          <p:cNvSpPr txBox="1"/>
          <p:nvPr/>
        </p:nvSpPr>
        <p:spPr>
          <a:xfrm>
            <a:off x="8617996" y="5478639"/>
            <a:ext cx="163547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生産計画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①生産計画はどうあるべきか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⑤コミュニケーション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⑩営業と工場の役割分担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⑪製造現場のチェックポイント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B5943E8-57A0-4FDD-8386-067E3943BB96}"/>
              </a:ext>
            </a:extLst>
          </p:cNvPr>
          <p:cNvSpPr txBox="1"/>
          <p:nvPr/>
        </p:nvSpPr>
        <p:spPr>
          <a:xfrm>
            <a:off x="10253471" y="5478639"/>
            <a:ext cx="10618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資機材管理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⑭設備保全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6663948-CAE4-4275-B0C8-A6FDAC4EC524}"/>
              </a:ext>
            </a:extLst>
          </p:cNvPr>
          <p:cNvSpPr txBox="1"/>
          <p:nvPr/>
        </p:nvSpPr>
        <p:spPr>
          <a:xfrm>
            <a:off x="11410883" y="5478639"/>
            <a:ext cx="130382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外注管理他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⑯アウトソーシング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9FE62B4-21E8-4FC2-A414-93DE58970380}"/>
              </a:ext>
            </a:extLst>
          </p:cNvPr>
          <p:cNvSpPr txBox="1"/>
          <p:nvPr/>
        </p:nvSpPr>
        <p:spPr>
          <a:xfrm>
            <a:off x="8610627" y="3265919"/>
            <a:ext cx="158709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生産形態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②生産方式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③管理方式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50A4518-EC63-47E1-B168-73F6417F31D5}"/>
              </a:ext>
            </a:extLst>
          </p:cNvPr>
          <p:cNvSpPr txBox="1"/>
          <p:nvPr/>
        </p:nvSpPr>
        <p:spPr>
          <a:xfrm>
            <a:off x="10012642" y="3259166"/>
            <a:ext cx="12412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レイアウト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P-Q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分析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⑫工場設置の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SLP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⑬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IE</a:t>
            </a: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A97605B-45C2-4AB7-BB7D-747D8C4820F6}"/>
              </a:ext>
            </a:extLst>
          </p:cNvPr>
          <p:cNvSpPr txBox="1"/>
          <p:nvPr/>
        </p:nvSpPr>
        <p:spPr>
          <a:xfrm>
            <a:off x="10772309" y="1089567"/>
            <a:ext cx="158709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㉑技術継承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㉒エコロジー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㉓海外進出</a:t>
            </a: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71223D04-9E1B-4A2C-B1AF-C03D2DAF7547}"/>
              </a:ext>
            </a:extLst>
          </p:cNvPr>
          <p:cNvSpPr/>
          <p:nvPr/>
        </p:nvSpPr>
        <p:spPr>
          <a:xfrm>
            <a:off x="12404333" y="805738"/>
            <a:ext cx="287993" cy="2988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+mj-lt"/>
                <a:ea typeface="游ゴシック" panose="020B0400000000000000" pitchFamily="50" charset="-128"/>
              </a:rPr>
              <a:t>Ⅲ</a:t>
            </a:r>
            <a:endParaRPr kumimoji="1" lang="ja-JP" altLang="en-US" sz="1400" dirty="0">
              <a:solidFill>
                <a:schemeClr val="bg1"/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0DB81F53-E3DA-4FE4-B95A-E4730188BC61}"/>
              </a:ext>
            </a:extLst>
          </p:cNvPr>
          <p:cNvSpPr txBox="1"/>
          <p:nvPr/>
        </p:nvSpPr>
        <p:spPr>
          <a:xfrm>
            <a:off x="11354575" y="3263553"/>
            <a:ext cx="141643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製品開発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⑮製品開発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D098673-F04A-4DB4-A1FE-B3168146FD0F}"/>
              </a:ext>
            </a:extLst>
          </p:cNvPr>
          <p:cNvSpPr txBox="1"/>
          <p:nvPr/>
        </p:nvSpPr>
        <p:spPr>
          <a:xfrm>
            <a:off x="11388504" y="7697916"/>
            <a:ext cx="130382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⑧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D(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納期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  <a:p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⑨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活用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⑰ 販売に関する事項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⑱ 出荷･配送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⑲ 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CAD</a:t>
            </a: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･</a:t>
            </a:r>
            <a: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CAM</a:t>
            </a:r>
            <a:br>
              <a:rPr kumimoji="1"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⑳ コンカレントエンジニアリング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D7B9A20-3A70-4A32-9211-9AE8D553A3C3}"/>
              </a:ext>
            </a:extLst>
          </p:cNvPr>
          <p:cNvSpPr txBox="1"/>
          <p:nvPr/>
        </p:nvSpPr>
        <p:spPr>
          <a:xfrm>
            <a:off x="10902264" y="173905"/>
            <a:ext cx="1983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更新：</a:t>
            </a: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2019/8/31</a:t>
            </a:r>
            <a:b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by 200%</a:t>
            </a:r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ミライスタイル</a:t>
            </a:r>
          </a:p>
        </p:txBody>
      </p:sp>
    </p:spTree>
    <p:extLst>
      <p:ext uri="{BB962C8B-B14F-4D97-AF65-F5344CB8AC3E}">
        <p14:creationId xmlns:p14="http://schemas.microsoft.com/office/powerpoint/2010/main" val="5845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ひし形グリッド 16 x 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 anchorCtr="1"/>
      <a:lstStyle>
        <a:defPPr algn="ctr">
          <a:defRPr kumimoji="1" sz="1400" smtClean="0">
            <a:latin typeface="游ゴシック" panose="020B0400000000000000" pitchFamily="50" charset="-128"/>
            <a:ea typeface="游ゴシック" panose="020B0400000000000000" pitchFamily="50" charset="-128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1100" dirty="0" smtClean="0">
            <a:latin typeface="游ゴシック" panose="020B0400000000000000" pitchFamily="50" charset="-128"/>
            <a:ea typeface="游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534_TF03031015.potx" id="{925D1454-276A-41E5-BC80-1DB7D1488C87}" vid="{D8870C55-330C-4B67-B140-D42EB958FF23}"/>
    </a:ext>
  </a:extLst>
</a:theme>
</file>

<file path=ppt/theme/theme2.xml><?xml version="1.0" encoding="utf-8"?>
<a:theme xmlns:a="http://schemas.openxmlformats.org/drawingml/2006/main" name="Office テーマ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ビジネス向けひし形グリッド プレゼンテーション (ワイド画面)</Template>
  <TotalTime>2228</TotalTime>
  <Words>4012</Words>
  <PresentationFormat>A3 297x420 mm</PresentationFormat>
  <Paragraphs>723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源暎ラテミン 詰 v2</vt:lpstr>
      <vt:lpstr>游ゴシック</vt:lpstr>
      <vt:lpstr>Arial</vt:lpstr>
      <vt:lpstr>ひし形グリッド 16 x 9</vt:lpstr>
      <vt:lpstr>ここを覚えて口述スラスラ～R3｢事例Ⅰ｣A社 </vt:lpstr>
      <vt:lpstr>ここを覚えて口述スラスラ～R3｢事例Ⅱ｣B社</vt:lpstr>
      <vt:lpstr>ここを覚えて口述スラスラ～R3｢事例Ⅲ｣C社 </vt:lpstr>
      <vt:lpstr>PowerPoint プレゼンテーション</vt:lpstr>
      <vt:lpstr>知識のレイヤー化：レイヤー×TBC抽象化ブロックシート</vt:lpstr>
      <vt:lpstr>知識のレイヤー化：レイヤー×全知識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2018-06-30T22:45:57Z</dcterms:created>
  <dcterms:modified xsi:type="dcterms:W3CDTF">2021-12-29T04:30:13Z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