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2" r:id="rId4"/>
  </p:sldIdLst>
  <p:sldSz cx="9144000" cy="6858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AD403D"/>
    <a:srgbClr val="792D2B"/>
    <a:srgbClr val="3E1716"/>
    <a:srgbClr val="FFFF66"/>
    <a:srgbClr val="FFFF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7558" autoAdjust="0"/>
  </p:normalViewPr>
  <p:slideViewPr>
    <p:cSldViewPr>
      <p:cViewPr>
        <p:scale>
          <a:sx n="87" d="100"/>
          <a:sy n="87" d="100"/>
        </p:scale>
        <p:origin x="-6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BF8C71-9750-4B03-A771-F68813CF62F4}" type="datetimeFigureOut">
              <a:rPr kumimoji="1" lang="ja-JP" altLang="en-US" smtClean="0"/>
              <a:t>2019/5/14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769F5A-55BE-4342-8B44-BE5B12E32F6F}" type="slidenum">
              <a:rPr kumimoji="1" lang="ja-JP" altLang="en-US" smtClean="0"/>
              <a:t>‹#›</a:t>
            </a:fld>
            <a:endParaRPr kumimoji="1" lang="ja-JP" altLang="en-US"/>
          </a:p>
        </p:txBody>
      </p:sp>
    </p:spTree>
    <p:extLst>
      <p:ext uri="{BB962C8B-B14F-4D97-AF65-F5344CB8AC3E}">
        <p14:creationId xmlns:p14="http://schemas.microsoft.com/office/powerpoint/2010/main" val="336755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BF8C71-9750-4B03-A771-F68813CF62F4}" type="datetimeFigureOut">
              <a:rPr kumimoji="1" lang="ja-JP" altLang="en-US" smtClean="0"/>
              <a:t>2019/5/14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769F5A-55BE-4342-8B44-BE5B12E32F6F}" type="slidenum">
              <a:rPr kumimoji="1" lang="ja-JP" altLang="en-US" smtClean="0"/>
              <a:t>‹#›</a:t>
            </a:fld>
            <a:endParaRPr kumimoji="1" lang="ja-JP" altLang="en-US"/>
          </a:p>
        </p:txBody>
      </p:sp>
    </p:spTree>
    <p:extLst>
      <p:ext uri="{BB962C8B-B14F-4D97-AF65-F5344CB8AC3E}">
        <p14:creationId xmlns:p14="http://schemas.microsoft.com/office/powerpoint/2010/main" val="31056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BF8C71-9750-4B03-A771-F68813CF62F4}" type="datetimeFigureOut">
              <a:rPr kumimoji="1" lang="ja-JP" altLang="en-US" smtClean="0"/>
              <a:t>2019/5/14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769F5A-55BE-4342-8B44-BE5B12E32F6F}" type="slidenum">
              <a:rPr kumimoji="1" lang="ja-JP" altLang="en-US" smtClean="0"/>
              <a:t>‹#›</a:t>
            </a:fld>
            <a:endParaRPr kumimoji="1" lang="ja-JP" altLang="en-US"/>
          </a:p>
        </p:txBody>
      </p:sp>
    </p:spTree>
    <p:extLst>
      <p:ext uri="{BB962C8B-B14F-4D97-AF65-F5344CB8AC3E}">
        <p14:creationId xmlns:p14="http://schemas.microsoft.com/office/powerpoint/2010/main" val="3270575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BF8C71-9750-4B03-A771-F68813CF62F4}" type="datetimeFigureOut">
              <a:rPr kumimoji="1" lang="ja-JP" altLang="en-US" smtClean="0"/>
              <a:t>2019/5/14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769F5A-55BE-4342-8B44-BE5B12E32F6F}" type="slidenum">
              <a:rPr kumimoji="1" lang="ja-JP" altLang="en-US" smtClean="0"/>
              <a:t>‹#›</a:t>
            </a:fld>
            <a:endParaRPr kumimoji="1" lang="ja-JP" altLang="en-US"/>
          </a:p>
        </p:txBody>
      </p:sp>
    </p:spTree>
    <p:extLst>
      <p:ext uri="{BB962C8B-B14F-4D97-AF65-F5344CB8AC3E}">
        <p14:creationId xmlns:p14="http://schemas.microsoft.com/office/powerpoint/2010/main" val="15101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3BF8C71-9750-4B03-A771-F68813CF62F4}" type="datetimeFigureOut">
              <a:rPr kumimoji="1" lang="ja-JP" altLang="en-US" smtClean="0"/>
              <a:t>2019/5/14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A769F5A-55BE-4342-8B44-BE5B12E32F6F}" type="slidenum">
              <a:rPr kumimoji="1" lang="ja-JP" altLang="en-US" smtClean="0"/>
              <a:t>‹#›</a:t>
            </a:fld>
            <a:endParaRPr kumimoji="1" lang="ja-JP" altLang="en-US"/>
          </a:p>
        </p:txBody>
      </p:sp>
    </p:spTree>
    <p:extLst>
      <p:ext uri="{BB962C8B-B14F-4D97-AF65-F5344CB8AC3E}">
        <p14:creationId xmlns:p14="http://schemas.microsoft.com/office/powerpoint/2010/main" val="2993371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3BF8C71-9750-4B03-A771-F68813CF62F4}" type="datetimeFigureOut">
              <a:rPr kumimoji="1" lang="ja-JP" altLang="en-US" smtClean="0"/>
              <a:t>2019/5/14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769F5A-55BE-4342-8B44-BE5B12E32F6F}" type="slidenum">
              <a:rPr kumimoji="1" lang="ja-JP" altLang="en-US" smtClean="0"/>
              <a:t>‹#›</a:t>
            </a:fld>
            <a:endParaRPr kumimoji="1" lang="ja-JP" altLang="en-US"/>
          </a:p>
        </p:txBody>
      </p:sp>
    </p:spTree>
    <p:extLst>
      <p:ext uri="{BB962C8B-B14F-4D97-AF65-F5344CB8AC3E}">
        <p14:creationId xmlns:p14="http://schemas.microsoft.com/office/powerpoint/2010/main" val="155260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BF8C71-9750-4B03-A771-F68813CF62F4}" type="datetimeFigureOut">
              <a:rPr kumimoji="1" lang="ja-JP" altLang="en-US" smtClean="0"/>
              <a:t>2019/5/14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A769F5A-55BE-4342-8B44-BE5B12E32F6F}" type="slidenum">
              <a:rPr kumimoji="1" lang="ja-JP" altLang="en-US" smtClean="0"/>
              <a:t>‹#›</a:t>
            </a:fld>
            <a:endParaRPr kumimoji="1" lang="ja-JP" altLang="en-US"/>
          </a:p>
        </p:txBody>
      </p:sp>
    </p:spTree>
    <p:extLst>
      <p:ext uri="{BB962C8B-B14F-4D97-AF65-F5344CB8AC3E}">
        <p14:creationId xmlns:p14="http://schemas.microsoft.com/office/powerpoint/2010/main" val="318825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3BF8C71-9750-4B03-A771-F68813CF62F4}" type="datetimeFigureOut">
              <a:rPr kumimoji="1" lang="ja-JP" altLang="en-US" smtClean="0"/>
              <a:t>2019/5/14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A769F5A-55BE-4342-8B44-BE5B12E32F6F}" type="slidenum">
              <a:rPr kumimoji="1" lang="ja-JP" altLang="en-US" smtClean="0"/>
              <a:t>‹#›</a:t>
            </a:fld>
            <a:endParaRPr kumimoji="1" lang="ja-JP" altLang="en-US"/>
          </a:p>
        </p:txBody>
      </p:sp>
      <p:sp>
        <p:nvSpPr>
          <p:cNvPr id="6" name="角丸四角形 5"/>
          <p:cNvSpPr/>
          <p:nvPr userDrawn="1"/>
        </p:nvSpPr>
        <p:spPr>
          <a:xfrm>
            <a:off x="395536" y="296508"/>
            <a:ext cx="9001000" cy="288032"/>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15650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BF8C71-9750-4B03-A771-F68813CF62F4}" type="datetimeFigureOut">
              <a:rPr kumimoji="1" lang="ja-JP" altLang="en-US" smtClean="0"/>
              <a:t>2019/5/14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A769F5A-55BE-4342-8B44-BE5B12E32F6F}" type="slidenum">
              <a:rPr kumimoji="1" lang="ja-JP" altLang="en-US" smtClean="0"/>
              <a:t>‹#›</a:t>
            </a:fld>
            <a:endParaRPr kumimoji="1" lang="ja-JP" altLang="en-US"/>
          </a:p>
        </p:txBody>
      </p:sp>
    </p:spTree>
    <p:extLst>
      <p:ext uri="{BB962C8B-B14F-4D97-AF65-F5344CB8AC3E}">
        <p14:creationId xmlns:p14="http://schemas.microsoft.com/office/powerpoint/2010/main" val="481586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BF8C71-9750-4B03-A771-F68813CF62F4}" type="datetimeFigureOut">
              <a:rPr kumimoji="1" lang="ja-JP" altLang="en-US" smtClean="0"/>
              <a:t>2019/5/14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769F5A-55BE-4342-8B44-BE5B12E32F6F}" type="slidenum">
              <a:rPr kumimoji="1" lang="ja-JP" altLang="en-US" smtClean="0"/>
              <a:t>‹#›</a:t>
            </a:fld>
            <a:endParaRPr kumimoji="1" lang="ja-JP" altLang="en-US"/>
          </a:p>
        </p:txBody>
      </p:sp>
    </p:spTree>
    <p:extLst>
      <p:ext uri="{BB962C8B-B14F-4D97-AF65-F5344CB8AC3E}">
        <p14:creationId xmlns:p14="http://schemas.microsoft.com/office/powerpoint/2010/main" val="1202041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BF8C71-9750-4B03-A771-F68813CF62F4}" type="datetimeFigureOut">
              <a:rPr kumimoji="1" lang="ja-JP" altLang="en-US" smtClean="0"/>
              <a:t>2019/5/14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A769F5A-55BE-4342-8B44-BE5B12E32F6F}" type="slidenum">
              <a:rPr kumimoji="1" lang="ja-JP" altLang="en-US" smtClean="0"/>
              <a:t>‹#›</a:t>
            </a:fld>
            <a:endParaRPr kumimoji="1" lang="ja-JP" altLang="en-US"/>
          </a:p>
        </p:txBody>
      </p:sp>
    </p:spTree>
    <p:extLst>
      <p:ext uri="{BB962C8B-B14F-4D97-AF65-F5344CB8AC3E}">
        <p14:creationId xmlns:p14="http://schemas.microsoft.com/office/powerpoint/2010/main" val="3044698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BF8C71-9750-4B03-A771-F68813CF62F4}" type="datetimeFigureOut">
              <a:rPr kumimoji="1" lang="ja-JP" altLang="en-US" smtClean="0"/>
              <a:t>2019/5/14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69F5A-55BE-4342-8B44-BE5B12E32F6F}" type="slidenum">
              <a:rPr kumimoji="1" lang="ja-JP" altLang="en-US" smtClean="0"/>
              <a:t>‹#›</a:t>
            </a:fld>
            <a:endParaRPr kumimoji="1" lang="ja-JP" altLang="en-US"/>
          </a:p>
        </p:txBody>
      </p:sp>
    </p:spTree>
    <p:extLst>
      <p:ext uri="{BB962C8B-B14F-4D97-AF65-F5344CB8AC3E}">
        <p14:creationId xmlns:p14="http://schemas.microsoft.com/office/powerpoint/2010/main" val="3809271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8918" y="48711"/>
            <a:ext cx="8229600" cy="634082"/>
          </a:xfrm>
        </p:spPr>
        <p:txBody>
          <a:bodyPr>
            <a:normAutofit fontScale="90000"/>
          </a:bodyPr>
          <a:lstStyle/>
          <a:p>
            <a:pPr algn="l"/>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事例</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Ⅳ</a:t>
            </a: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企業価値</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計算</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502677" y="764704"/>
            <a:ext cx="2773179" cy="246221"/>
          </a:xfrm>
          <a:prstGeom prst="rect">
            <a:avLst/>
          </a:prstGeom>
          <a:noFill/>
        </p:spPr>
        <p:txBody>
          <a:bodyPr wrap="square" rtlCol="0">
            <a:spAutoFit/>
          </a:bodyPr>
          <a:lstStyle/>
          <a:p>
            <a:r>
              <a:rPr lang="ja-JP" altLang="en-US" sz="1000" b="1" u="sng" dirty="0" smtClean="0">
                <a:latin typeface="メイリオ" panose="020B0604030504040204" pitchFamily="50" charset="-128"/>
                <a:ea typeface="メイリオ" panose="020B0604030504040204" pitchFamily="50" charset="-128"/>
                <a:cs typeface="メイリオ" panose="020B0604030504040204" pitchFamily="50" charset="-128"/>
              </a:rPr>
              <a:t>企業価値の評価方法</a:t>
            </a:r>
            <a:endParaRPr kumimoji="1" lang="en-US" altLang="ja-JP" sz="1000" b="1"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860161253"/>
              </p:ext>
            </p:extLst>
          </p:nvPr>
        </p:nvGraphicFramePr>
        <p:xfrm>
          <a:off x="648072" y="1106814"/>
          <a:ext cx="8244408" cy="4698449"/>
        </p:xfrm>
        <a:graphic>
          <a:graphicData uri="http://schemas.openxmlformats.org/drawingml/2006/table">
            <a:tbl>
              <a:tblPr firstRow="1" bandRow="1">
                <a:tableStyleId>{5940675A-B579-460E-94D1-54222C63F5DA}</a:tableStyleId>
              </a:tblPr>
              <a:tblGrid>
                <a:gridCol w="755576"/>
                <a:gridCol w="3456384"/>
                <a:gridCol w="1152128"/>
                <a:gridCol w="2880320"/>
              </a:tblGrid>
              <a:tr h="362149">
                <a:tc>
                  <a:txBody>
                    <a:bodyPr/>
                    <a:lstStyle/>
                    <a:p>
                      <a:pPr algn="ct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分類</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概要</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方法</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algn="ct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詳細</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r h="469628">
                <a:tc rowSpan="3">
                  <a:txBody>
                    <a:bodyPr/>
                    <a:lstStyle/>
                    <a:p>
                      <a:pPr algn="ct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インカム</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アプローチ</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rowSpan="3">
                  <a:txBody>
                    <a:bodyPr/>
                    <a:lstStyle/>
                    <a:p>
                      <a:pPr algn="l"/>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将来の収益や</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CF</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を現在価値に換算して企業価値を評価するアプローチ</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将来の収益力</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を根拠として企業価値を算定できる</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○算定する人の主観が入りやすい</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算定に手間</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がかかる</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DCF</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法</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将来の予想</a:t>
                      </a:r>
                      <a:r>
                        <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CF</a:t>
                      </a:r>
                      <a:r>
                        <a:rPr kumimoji="1" lang="ja-JP" altLang="en-US" sz="800" dirty="0" err="1" smtClean="0">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800" b="1" dirty="0" err="1" smtClean="0">
                          <a:latin typeface="メイリオ" panose="020B0604030504040204" pitchFamily="50" charset="-128"/>
                          <a:ea typeface="メイリオ" panose="020B0604030504040204" pitchFamily="50" charset="-128"/>
                          <a:cs typeface="メイリオ" panose="020B0604030504040204" pitchFamily="50" charset="-128"/>
                        </a:rPr>
                        <a:t>資</a:t>
                      </a:r>
                      <a:r>
                        <a:rPr kumimoji="1"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本コスト（</a:t>
                      </a:r>
                      <a:r>
                        <a:rPr kumimoji="1"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rPr>
                        <a:t>WACC</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）で割り引いて企業価値を算出する</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469628">
                <a:tc vMerge="1">
                  <a:txBody>
                    <a:bodyPr/>
                    <a:lstStyle/>
                    <a:p>
                      <a:pPr algn="l"/>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l"/>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収益還元法</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将来の</a:t>
                      </a:r>
                      <a:r>
                        <a:rPr kumimoji="1"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予想平均利益</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800" b="1" dirty="0" smtClean="0">
                          <a:latin typeface="メイリオ" panose="020B0604030504040204" pitchFamily="50" charset="-128"/>
                          <a:ea typeface="メイリオ" panose="020B0604030504040204" pitchFamily="50" charset="-128"/>
                          <a:cs typeface="メイリオ" panose="020B0604030504040204" pitchFamily="50" charset="-128"/>
                        </a:rPr>
                        <a:t>資本還元率</a:t>
                      </a:r>
                      <a:r>
                        <a:rPr kumimoji="1"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で割り引いて企業価値を算定する</a:t>
                      </a:r>
                      <a:endParaRPr kumimoji="1"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813005">
                <a:tc vMerge="1">
                  <a:txBody>
                    <a:bodyPr/>
                    <a:lstStyle/>
                    <a:p>
                      <a:pPr algn="l"/>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algn="l"/>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配当還元法</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株主に支払う</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将来の配当金</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株主資本コスト（</a:t>
                      </a:r>
                      <a:r>
                        <a:rPr kumimoji="1"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CAPM</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で割り引いて</a:t>
                      </a:r>
                      <a:r>
                        <a:rPr kumimoji="1" lang="ja-JP" altLang="en-US" sz="8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株主資本価値</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を算出する</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en-US" altLang="ja-JP" sz="800" i="0"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i="0"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rPr>
                        <a:t>株主価値は配当政策により大きく変わるため、企業価値計算に不向き</a:t>
                      </a:r>
                      <a:endParaRPr kumimoji="1" lang="en-US" altLang="ja-JP" sz="800" i="0" dirty="0" smtClean="0">
                        <a:solidFill>
                          <a:srgbClr val="FF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362149">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マーケット</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アプローチ</a:t>
                      </a: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株式指標などで他社と比較し、市場での取引価値を評価するアプローチ</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○企業の公開データを根拠として算定できる</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○企業が適用している会計基準の影響を受ける</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将来の収益力が評価されない</a:t>
                      </a: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市場株価法</a:t>
                      </a: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株価</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に基づいて企業価値を評価する</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64131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類似会社比較法</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（マルチプル法）</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事業内容、市場規模、収益の状況などの観点から</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自社と類似する企業</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を選定し、</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類似企業の株価や財務指標を参照</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しながら自社の株主価値を算定する</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469628">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コスト</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アプローチ</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BS</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の資産から企業価値を評価するアプローチ</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○一時点の資産を根拠として企業価値を算定することができる</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○過去の一時点が対象であるため、適切な時価算出が難しい</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将来の収益力が評価されない</a:t>
                      </a: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簿価純資産法</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BS</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に計上されている</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純資産額</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に基づいて株主価値を算出する</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641317">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修正簿価純資産法</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BS</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に計上されている</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純資産のうち、有価証券や土地などの大きな含み損益が認められるものを時価に修正</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して株主価値を算出する</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r h="469628">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時価純資産法</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BS</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に計上されている</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純資産の全ての項目の時価に修正</a:t>
                      </a: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して株主価値を算出する</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89653" marR="89653" marT="44827" marB="4482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5208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p:cNvSpPr txBox="1"/>
          <p:nvPr/>
        </p:nvSpPr>
        <p:spPr>
          <a:xfrm>
            <a:off x="1146096" y="1670058"/>
            <a:ext cx="2952256" cy="2554545"/>
          </a:xfrm>
          <a:prstGeom prst="rect">
            <a:avLst/>
          </a:prstGeom>
          <a:noFill/>
          <a:ln w="6350">
            <a:solidFill>
              <a:schemeClr val="tx1">
                <a:lumMod val="50000"/>
                <a:lumOff val="50000"/>
              </a:schemeClr>
            </a:solidFill>
          </a:ln>
        </p:spPr>
        <p:txBody>
          <a:bodyPr wrap="square" rtlCol="0">
            <a:spAutoFit/>
          </a:bodyPr>
          <a:lstStyle/>
          <a:p>
            <a:r>
              <a:rPr lang="ja-JP" altLang="en-US"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要注意①</a:t>
            </a:r>
            <a:endParaRPr lang="en-US" altLang="ja-JP"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営業利益ベースの</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CF</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で</a:t>
            </a:r>
            <a:r>
              <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減価償却費</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が算入され、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税引後営業利益に計上済みの場合</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u="sng" dirty="0">
                <a:latin typeface="メイリオ" panose="020B0604030504040204" pitchFamily="50" charset="-128"/>
                <a:ea typeface="メイリオ" panose="020B0604030504040204" pitchFamily="50" charset="-128"/>
                <a:cs typeface="メイリオ" panose="020B0604030504040204" pitchFamily="50" charset="-128"/>
              </a:rPr>
              <a:t>減価償却費（</a:t>
            </a:r>
            <a:r>
              <a:rPr lang="en-US" altLang="ja-JP" sz="800" u="sng" dirty="0">
                <a:latin typeface="メイリオ" panose="020B0604030504040204" pitchFamily="50" charset="-128"/>
                <a:ea typeface="メイリオ" panose="020B0604030504040204" pitchFamily="50" charset="-128"/>
                <a:cs typeface="メイリオ" panose="020B0604030504040204" pitchFamily="50" charset="-128"/>
              </a:rPr>
              <a:t>D/C</a:t>
            </a:r>
            <a:r>
              <a:rPr lang="ja-JP" altLang="en-US" sz="800" u="sng" dirty="0">
                <a:latin typeface="メイリオ" panose="020B0604030504040204" pitchFamily="50" charset="-128"/>
                <a:ea typeface="メイリオ" panose="020B0604030504040204" pitchFamily="50" charset="-128"/>
                <a:cs typeface="メイリオ" panose="020B0604030504040204" pitchFamily="50" charset="-128"/>
              </a:rPr>
              <a:t>①＋</a:t>
            </a:r>
            <a:r>
              <a:rPr lang="en-US" altLang="ja-JP" sz="800" u="sng" dirty="0">
                <a:latin typeface="メイリオ" panose="020B0604030504040204" pitchFamily="50" charset="-128"/>
                <a:ea typeface="メイリオ" panose="020B0604030504040204" pitchFamily="50" charset="-128"/>
                <a:cs typeface="メイリオ" panose="020B0604030504040204" pitchFamily="50" charset="-128"/>
              </a:rPr>
              <a:t>D/C</a:t>
            </a:r>
            <a:r>
              <a:rPr lang="ja-JP" altLang="en-US" sz="800" u="sng" dirty="0">
                <a:latin typeface="メイリオ" panose="020B0604030504040204" pitchFamily="50" charset="-128"/>
                <a:ea typeface="メイリオ" panose="020B0604030504040204" pitchFamily="50" charset="-128"/>
                <a:cs typeface="メイリオ" panose="020B0604030504040204" pitchFamily="50" charset="-128"/>
              </a:rPr>
              <a:t>②）を「全額」算入</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することで</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減価償却費税引相当分の節税効果</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生まれる</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タイトル 3"/>
          <p:cNvSpPr>
            <a:spLocks noGrp="1"/>
          </p:cNvSpPr>
          <p:nvPr>
            <p:ph type="title"/>
          </p:nvPr>
        </p:nvSpPr>
        <p:spPr>
          <a:xfrm>
            <a:off x="458918" y="48711"/>
            <a:ext cx="8229600" cy="634082"/>
          </a:xfrm>
        </p:spPr>
        <p:txBody>
          <a:bodyPr>
            <a:normAutofit fontScale="90000"/>
          </a:bodyPr>
          <a:lstStyle/>
          <a:p>
            <a:pPr algn="l"/>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事例</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Ⅳ</a:t>
            </a: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企業価値</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計算</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502677" y="764704"/>
            <a:ext cx="2773179" cy="246221"/>
          </a:xfrm>
          <a:prstGeom prst="rect">
            <a:avLst/>
          </a:prstGeom>
          <a:noFill/>
        </p:spPr>
        <p:txBody>
          <a:bodyPr wrap="square" rtlCol="0">
            <a:spAutoFit/>
          </a:bodyPr>
          <a:lstStyle/>
          <a:p>
            <a:r>
              <a:rPr kumimoji="1" lang="en-US" altLang="ja-JP" sz="1000" b="1" u="sng" dirty="0" smtClean="0">
                <a:latin typeface="メイリオ" panose="020B0604030504040204" pitchFamily="50" charset="-128"/>
                <a:ea typeface="メイリオ" panose="020B0604030504040204" pitchFamily="50" charset="-128"/>
                <a:cs typeface="メイリオ" panose="020B0604030504040204" pitchFamily="50" charset="-128"/>
              </a:rPr>
              <a:t>DCF</a:t>
            </a:r>
            <a:r>
              <a:rPr kumimoji="1" lang="ja-JP" altLang="en-US" sz="1000" b="1" u="sng" dirty="0" smtClean="0">
                <a:latin typeface="メイリオ" panose="020B0604030504040204" pitchFamily="50" charset="-128"/>
                <a:ea typeface="メイリオ" panose="020B0604030504040204" pitchFamily="50" charset="-128"/>
                <a:cs typeface="メイリオ" panose="020B0604030504040204" pitchFamily="50" charset="-128"/>
              </a:rPr>
              <a:t>の計算方法</a:t>
            </a:r>
            <a:endParaRPr kumimoji="1" lang="en-US" altLang="ja-JP" sz="1000" b="1"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611560" y="980728"/>
            <a:ext cx="3816424" cy="230832"/>
          </a:xfrm>
          <a:prstGeom prst="rect">
            <a:avLst/>
          </a:prstGeom>
          <a:noFill/>
        </p:spPr>
        <p:txBody>
          <a:bodyPr wrap="square" rtlCol="0">
            <a:spAutoFit/>
          </a:bodyPr>
          <a:lstStyle/>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①</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FCF</a:t>
            </a:r>
            <a:r>
              <a:rPr kumimoji="1" lang="ja-JP" altLang="en-US" sz="900" dirty="0" err="1"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900" dirty="0" err="1">
                <a:latin typeface="メイリオ" panose="020B0604030504040204" pitchFamily="50" charset="-128"/>
                <a:ea typeface="メイリオ" panose="020B0604030504040204" pitchFamily="50" charset="-128"/>
                <a:cs typeface="メイリオ" panose="020B0604030504040204" pitchFamily="50" charset="-128"/>
              </a:rPr>
              <a:t>算</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出</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857672" y="1161745"/>
            <a:ext cx="4572000" cy="230832"/>
          </a:xfrm>
          <a:prstGeom prst="rect">
            <a:avLst/>
          </a:prstGeom>
        </p:spPr>
        <p:txBody>
          <a:bodyPr>
            <a:spAutoFit/>
          </a:bodyPr>
          <a:lstStyle/>
          <a:p>
            <a:r>
              <a:rPr lang="en-US" altLang="zh-TW" sz="900" b="1" dirty="0">
                <a:latin typeface="メイリオ" panose="020B0604030504040204" pitchFamily="50" charset="-128"/>
                <a:ea typeface="メイリオ" panose="020B0604030504040204" pitchFamily="50" charset="-128"/>
                <a:cs typeface="メイリオ" panose="020B0604030504040204" pitchFamily="50" charset="-128"/>
              </a:rPr>
              <a:t>FCF</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zh-TW" sz="900" dirty="0">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900" dirty="0">
                <a:latin typeface="メイリオ" panose="020B0604030504040204" pitchFamily="50" charset="-128"/>
                <a:ea typeface="メイリオ" panose="020B0604030504040204" pitchFamily="50" charset="-128"/>
                <a:cs typeface="メイリオ" panose="020B0604030504040204" pitchFamily="50" charset="-128"/>
              </a:rPr>
              <a:t>税引後営業利益 ＋ 減価償却費 − 運転資本</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増加</a:t>
            </a:r>
            <a:r>
              <a:rPr lang="zh-TW" altLang="en-US" sz="900" dirty="0">
                <a:latin typeface="メイリオ" panose="020B0604030504040204" pitchFamily="50" charset="-128"/>
                <a:ea typeface="メイリオ" panose="020B0604030504040204" pitchFamily="50" charset="-128"/>
                <a:cs typeface="メイリオ" panose="020B0604030504040204" pitchFamily="50" charset="-128"/>
              </a:rPr>
              <a:t>額− 設備投資額</a:t>
            </a:r>
            <a:endParaRPr lang="en-US" altLang="zh-TW"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2290604" y="1154125"/>
            <a:ext cx="648000" cy="230832"/>
          </a:xfrm>
          <a:prstGeom prst="rect">
            <a:avLst/>
          </a:prstGeom>
          <a:noFill/>
          <a:ln w="28575">
            <a:solidFill>
              <a:schemeClr val="accent2"/>
            </a:solidFill>
          </a:ln>
        </p:spPr>
        <p:txBody>
          <a:bodyPr wrap="square" rtlCol="0">
            <a:spAutoFit/>
          </a:bodyPr>
          <a:lstStyle/>
          <a:p>
            <a:pPr algn="ctr"/>
            <a:endParaRPr kumimoji="1" lang="en-US" altLang="ja-JP"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6156176" y="2866365"/>
            <a:ext cx="1368152" cy="1016836"/>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売上収入</a:t>
            </a:r>
            <a:endParaRPr kumimoji="1" lang="en-US" altLang="ja-JP"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CIF</a:t>
            </a:r>
            <a:r>
              <a:rPr kumimoji="1"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4788024" y="2866365"/>
            <a:ext cx="1368152" cy="476804"/>
          </a:xfrm>
          <a:prstGeom prst="rect">
            <a:avLst/>
          </a:prstGeom>
          <a:solidFill>
            <a:schemeClr val="accent2">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現金</a:t>
            </a:r>
            <a:r>
              <a:rPr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支出</a:t>
            </a:r>
            <a:endParaRPr lang="en-US" altLang="ja-JP"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COF</a:t>
            </a:r>
            <a:r>
              <a:rPr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4788024" y="3343169"/>
            <a:ext cx="684076" cy="540032"/>
          </a:xfrm>
          <a:prstGeom prst="rect">
            <a:avLst/>
          </a:prstGeom>
          <a:solidFill>
            <a:schemeClr val="accent5">
              <a:lumMod val="75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税引後</a:t>
            </a:r>
            <a:endParaRPr kumimoji="1" lang="en-US" altLang="ja-JP"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純</a:t>
            </a:r>
            <a:r>
              <a:rPr kumimoji="1" lang="en-US" altLang="ja-JP"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CIF</a:t>
            </a:r>
            <a:endPar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5472100" y="3343169"/>
            <a:ext cx="684076" cy="270016"/>
          </a:xfrm>
          <a:prstGeom prst="rect">
            <a:avLst/>
          </a:prstGeom>
          <a:solidFill>
            <a:schemeClr val="accent5"/>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D/C TS</a:t>
            </a:r>
            <a:endPar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5472100" y="3613185"/>
            <a:ext cx="684076" cy="270016"/>
          </a:xfrm>
          <a:prstGeom prst="rect">
            <a:avLst/>
          </a:prstGeom>
          <a:solidFill>
            <a:schemeClr val="accent2">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純</a:t>
            </a:r>
            <a:r>
              <a:rPr lang="en-US" altLang="ja-JP"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CIF</a:t>
            </a:r>
          </a:p>
          <a:p>
            <a:pPr algn="ctr"/>
            <a:r>
              <a:rPr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課税額</a:t>
            </a:r>
            <a:endPar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614304" y="2631113"/>
            <a:ext cx="2052000" cy="1476000"/>
          </a:xfrm>
          <a:prstGeom prst="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売上高</a:t>
            </a:r>
            <a:endParaRPr kumimoji="1"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1614304" y="3747053"/>
            <a:ext cx="1980000" cy="360040"/>
          </a:xfrm>
          <a:prstGeom prst="rect">
            <a:avLst/>
          </a:prstGeom>
          <a:solidFill>
            <a:schemeClr val="accent2">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売上原価</a:t>
            </a:r>
            <a:endParaRPr kumimoji="1" lang="en-US" altLang="ja-JP"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1614304" y="3381489"/>
            <a:ext cx="1980000" cy="360040"/>
          </a:xfrm>
          <a:prstGeom prst="rect">
            <a:avLst/>
          </a:prstGeom>
          <a:solidFill>
            <a:schemeClr val="accent3">
              <a:lumMod val="75000"/>
            </a:schemeClr>
          </a:solidFill>
          <a:ln>
            <a:noFill/>
          </a:ln>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販管費</a:t>
            </a:r>
            <a:endParaRPr kumimoji="1" lang="en-US" altLang="ja-JP"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正方形/長方形 25"/>
          <p:cNvSpPr/>
          <p:nvPr/>
        </p:nvSpPr>
        <p:spPr>
          <a:xfrm>
            <a:off x="1614304" y="3561509"/>
            <a:ext cx="1908000" cy="180000"/>
          </a:xfrm>
          <a:prstGeom prst="rect">
            <a:avLst/>
          </a:prstGeom>
          <a:pattFill prst="dkUpDiag">
            <a:fgClr>
              <a:schemeClr val="accent3">
                <a:lumMod val="75000"/>
              </a:schemeClr>
            </a:fgClr>
            <a:bgClr>
              <a:schemeClr val="bg1"/>
            </a:bgClr>
          </a:pattFill>
          <a:ln>
            <a:noFill/>
          </a:ln>
        </p:spPr>
        <p:style>
          <a:lnRef idx="2">
            <a:schemeClr val="accent1"/>
          </a:lnRef>
          <a:fillRef idx="1">
            <a:schemeClr val="lt1"/>
          </a:fillRef>
          <a:effectRef idx="0">
            <a:schemeClr val="accent1"/>
          </a:effectRef>
          <a:fontRef idx="minor">
            <a:schemeClr val="dk1"/>
          </a:fontRef>
        </p:style>
        <p:txBody>
          <a:bodyPr rtlCol="0" anchor="t"/>
          <a:lstStyle/>
          <a:p>
            <a:r>
              <a:rPr kumimoji="1"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D/C</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endParaRPr kumimoji="1"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1614304" y="3928385"/>
            <a:ext cx="1908000" cy="180000"/>
          </a:xfrm>
          <a:prstGeom prst="rect">
            <a:avLst/>
          </a:prstGeom>
          <a:pattFill prst="dkUpDiag">
            <a:fgClr>
              <a:schemeClr val="accent2">
                <a:lumMod val="60000"/>
                <a:lumOff val="40000"/>
              </a:schemeClr>
            </a:fgClr>
            <a:bgClr>
              <a:schemeClr val="bg1"/>
            </a:bgClr>
          </a:pattFill>
          <a:ln>
            <a:noFill/>
          </a:ln>
        </p:spPr>
        <p:style>
          <a:lnRef idx="2">
            <a:schemeClr val="accent1"/>
          </a:lnRef>
          <a:fillRef idx="1">
            <a:schemeClr val="lt1"/>
          </a:fillRef>
          <a:effectRef idx="0">
            <a:schemeClr val="accent1"/>
          </a:effectRef>
          <a:fontRef idx="minor">
            <a:schemeClr val="dk1"/>
          </a:fontRef>
        </p:style>
        <p:txBody>
          <a:bodyPr rtlCol="0" anchor="t"/>
          <a:lstStyle/>
          <a:p>
            <a:r>
              <a:rPr kumimoji="1"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D/C</a:t>
            </a:r>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1614304" y="3193849"/>
            <a:ext cx="1980000" cy="18002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営業外損益</a:t>
            </a:r>
            <a:endParaRPr kumimoji="1" lang="en-US" altLang="ja-JP"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正方形/長方形 28"/>
          <p:cNvSpPr/>
          <p:nvPr/>
        </p:nvSpPr>
        <p:spPr>
          <a:xfrm>
            <a:off x="1614304" y="3006209"/>
            <a:ext cx="1980000" cy="18002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特別</a:t>
            </a:r>
            <a:r>
              <a:rPr kumimoji="1" lang="ja-JP" altLang="en-US"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損益</a:t>
            </a:r>
            <a:endParaRPr kumimoji="1" lang="en-US" altLang="ja-JP" sz="8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1614304" y="2818569"/>
            <a:ext cx="1980000" cy="180020"/>
          </a:xfrm>
          <a:prstGeom prst="rect">
            <a:avLst/>
          </a:prstGeom>
          <a:solidFill>
            <a:schemeClr val="accent1">
              <a:lumMod val="60000"/>
              <a:lumOff val="40000"/>
            </a:schemeClr>
          </a:solidFill>
          <a:ln>
            <a:noFill/>
          </a:ln>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法人税（</a:t>
            </a:r>
            <a:r>
              <a:rPr kumimoji="1"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D/C</a:t>
            </a:r>
            <a:r>
              <a:rPr kumimoji="1" lang="ja-JP" altLang="en-US"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①</a:t>
            </a:r>
            <a:r>
              <a:rPr kumimoji="1"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×0.4</a:t>
            </a:r>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D/C</a:t>
            </a:r>
            <a:r>
              <a:rPr lang="ja-JP" altLang="en-US"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②</a:t>
            </a:r>
            <a:r>
              <a:rPr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×0.4</a:t>
            </a:r>
            <a:r>
              <a:rPr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2" name="カギ線コネクタ 31"/>
          <p:cNvCxnSpPr>
            <a:stCxn id="15" idx="2"/>
            <a:endCxn id="31" idx="0"/>
          </p:cNvCxnSpPr>
          <p:nvPr/>
        </p:nvCxnSpPr>
        <p:spPr>
          <a:xfrm rot="16200000" flipH="1">
            <a:off x="2475864" y="1523697"/>
            <a:ext cx="285101" cy="7620"/>
          </a:xfrm>
          <a:prstGeom prst="bentConnector3">
            <a:avLst>
              <a:gd name="adj1" fmla="val 50000"/>
            </a:avLst>
          </a:prstGeom>
          <a:ln w="28575">
            <a:solidFill>
              <a:schemeClr val="accent2"/>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4536032" y="1670058"/>
            <a:ext cx="3204320" cy="2554545"/>
          </a:xfrm>
          <a:prstGeom prst="rect">
            <a:avLst/>
          </a:prstGeom>
          <a:noFill/>
          <a:ln w="6350">
            <a:solidFill>
              <a:schemeClr val="tx1">
                <a:lumMod val="50000"/>
                <a:lumOff val="50000"/>
              </a:schemeClr>
            </a:solidFill>
          </a:ln>
        </p:spPr>
        <p:txBody>
          <a:bodyPr wrap="square" rtlCol="0">
            <a:spAutoFit/>
          </a:bodyPr>
          <a:lstStyle/>
          <a:p>
            <a:r>
              <a:rPr lang="ja-JP" altLang="en-US" sz="9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要注意②</a:t>
            </a:r>
            <a:endParaRPr lang="en-US" altLang="ja-JP" sz="9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FCF</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ではなく純</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CIF</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ベースで算出する場合、</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COF</a:t>
            </a:r>
            <a:r>
              <a:rPr lang="ja-JP" altLang="en-US" sz="8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に減価償却費が</a:t>
            </a:r>
            <a:r>
              <a:rPr lang="ja-JP" altLang="en-US" sz="8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含まれて</a:t>
            </a:r>
            <a:r>
              <a:rPr lang="ja-JP" altLang="en-US" sz="800"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いない</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ある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CIF</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から</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COF</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を差し引いた純</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CIF</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に課税額を算出し、</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さらにこれを差し引いた「税引後純</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CIF</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」に、</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考慮</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されて</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いない減価償却費の節税効果を加算する必要がある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9" name="直線コネクタ 38"/>
          <p:cNvCxnSpPr/>
          <p:nvPr/>
        </p:nvCxnSpPr>
        <p:spPr>
          <a:xfrm>
            <a:off x="4788024" y="3344990"/>
            <a:ext cx="1368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4788024" y="3885627"/>
            <a:ext cx="684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flipV="1">
            <a:off x="4794374" y="3352361"/>
            <a:ext cx="0" cy="540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V="1">
            <a:off x="5467846" y="3598376"/>
            <a:ext cx="0" cy="288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6151731" y="3352469"/>
            <a:ext cx="0" cy="252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5472100" y="3604469"/>
            <a:ext cx="684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カギ線コネクタ 46"/>
          <p:cNvCxnSpPr>
            <a:stCxn id="15" idx="2"/>
            <a:endCxn id="36" idx="0"/>
          </p:cNvCxnSpPr>
          <p:nvPr/>
        </p:nvCxnSpPr>
        <p:spPr>
          <a:xfrm rot="16200000" flipH="1">
            <a:off x="4233848" y="-234287"/>
            <a:ext cx="285101" cy="3523588"/>
          </a:xfrm>
          <a:prstGeom prst="bentConnector3">
            <a:avLst>
              <a:gd name="adj1" fmla="val 50000"/>
            </a:avLst>
          </a:prstGeom>
          <a:ln w="28575">
            <a:solidFill>
              <a:schemeClr val="accent2"/>
            </a:solidFill>
            <a:headEnd type="none"/>
            <a:tailEnd type="triangle"/>
          </a:ln>
        </p:spPr>
        <p:style>
          <a:lnRef idx="1">
            <a:schemeClr val="accent1"/>
          </a:lnRef>
          <a:fillRef idx="0">
            <a:schemeClr val="accent1"/>
          </a:fillRef>
          <a:effectRef idx="0">
            <a:schemeClr val="accent1"/>
          </a:effectRef>
          <a:fontRef idx="minor">
            <a:schemeClr val="tx1"/>
          </a:fontRef>
        </p:style>
      </p:cxnSp>
      <p:pic>
        <p:nvPicPr>
          <p:cNvPr id="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2609" y="4602187"/>
            <a:ext cx="2934326" cy="21391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 name="テキスト ボックス 50"/>
          <p:cNvSpPr txBox="1"/>
          <p:nvPr/>
        </p:nvSpPr>
        <p:spPr>
          <a:xfrm>
            <a:off x="611560" y="4377680"/>
            <a:ext cx="3816424" cy="230832"/>
          </a:xfrm>
          <a:prstGeom prst="rect">
            <a:avLst/>
          </a:prstGeom>
          <a:noFill/>
        </p:spPr>
        <p:txBody>
          <a:bodyPr wrap="square" rtlCol="0">
            <a:spAutoFit/>
          </a:bodyPr>
          <a:lstStyle/>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②</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WACC</a:t>
            </a:r>
            <a:r>
              <a:rPr kumimoji="1" lang="ja-JP" altLang="en-US" sz="900" dirty="0" err="1"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900" dirty="0" err="1">
                <a:latin typeface="メイリオ" panose="020B0604030504040204" pitchFamily="50" charset="-128"/>
                <a:ea typeface="メイリオ" panose="020B0604030504040204" pitchFamily="50" charset="-128"/>
                <a:cs typeface="メイリオ" panose="020B0604030504040204" pitchFamily="50" charset="-128"/>
              </a:rPr>
              <a:t>算</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出</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66997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8918" y="48711"/>
            <a:ext cx="8229600" cy="634082"/>
          </a:xfrm>
        </p:spPr>
        <p:txBody>
          <a:bodyPr>
            <a:normAutofit fontScale="90000"/>
          </a:bodyPr>
          <a:lstStyle/>
          <a:p>
            <a:pPr algn="l"/>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事例</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Ⅳ</a:t>
            </a:r>
            <a: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2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企業価値</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計算</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502677" y="764704"/>
            <a:ext cx="2773179" cy="246221"/>
          </a:xfrm>
          <a:prstGeom prst="rect">
            <a:avLst/>
          </a:prstGeom>
          <a:noFill/>
        </p:spPr>
        <p:txBody>
          <a:bodyPr wrap="square" rtlCol="0">
            <a:spAutoFit/>
          </a:bodyPr>
          <a:lstStyle/>
          <a:p>
            <a:r>
              <a:rPr kumimoji="1" lang="en-US" altLang="ja-JP" sz="1000" b="1" u="sng" dirty="0" smtClean="0">
                <a:latin typeface="メイリオ" panose="020B0604030504040204" pitchFamily="50" charset="-128"/>
                <a:ea typeface="メイリオ" panose="020B0604030504040204" pitchFamily="50" charset="-128"/>
                <a:cs typeface="メイリオ" panose="020B0604030504040204" pitchFamily="50" charset="-128"/>
              </a:rPr>
              <a:t>DCF</a:t>
            </a:r>
            <a:r>
              <a:rPr kumimoji="1" lang="ja-JP" altLang="en-US" sz="1000" b="1" u="sng" dirty="0" smtClean="0">
                <a:latin typeface="メイリオ" panose="020B0604030504040204" pitchFamily="50" charset="-128"/>
                <a:ea typeface="メイリオ" panose="020B0604030504040204" pitchFamily="50" charset="-128"/>
                <a:cs typeface="メイリオ" panose="020B0604030504040204" pitchFamily="50" charset="-128"/>
              </a:rPr>
              <a:t>の計算方法</a:t>
            </a:r>
            <a:endParaRPr kumimoji="1" lang="en-US" altLang="ja-JP" sz="1000" b="1"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p:cNvSpPr txBox="1"/>
          <p:nvPr/>
        </p:nvSpPr>
        <p:spPr>
          <a:xfrm>
            <a:off x="611560" y="980728"/>
            <a:ext cx="3816424" cy="230832"/>
          </a:xfrm>
          <a:prstGeom prst="rect">
            <a:avLst/>
          </a:prstGeom>
          <a:noFill/>
        </p:spPr>
        <p:txBody>
          <a:bodyPr wrap="square" rtlCol="0">
            <a:spAutoFit/>
          </a:bodyPr>
          <a:lstStyle/>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③</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FCF</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を</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WACC</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で割り引く</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683568" y="1231007"/>
            <a:ext cx="3744416" cy="5355312"/>
          </a:xfrm>
          <a:prstGeom prst="rect">
            <a:avLst/>
          </a:prstGeom>
          <a:ln>
            <a:solidFill>
              <a:schemeClr val="tx1">
                <a:lumMod val="50000"/>
                <a:lumOff val="50000"/>
              </a:schemeClr>
            </a:solidFill>
          </a:ln>
        </p:spPr>
        <p:txBody>
          <a:bodyPr wrap="square">
            <a:spAutoFit/>
          </a:bodyPr>
          <a:lstStyle/>
          <a:p>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ゼロ成長モデル</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FCF</a:t>
            </a:r>
            <a:r>
              <a:rPr lang="ja-JP" altLang="en-US" sz="900" dirty="0" err="1" smtClean="0">
                <a:latin typeface="メイリオ" panose="020B0604030504040204" pitchFamily="50" charset="-128"/>
                <a:ea typeface="メイリオ" panose="020B0604030504040204" pitchFamily="50" charset="-128"/>
                <a:cs typeface="メイリオ" panose="020B0604030504040204" pitchFamily="50" charset="-128"/>
              </a:rPr>
              <a:t>と資</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本構成が永続的に変化しない前提の場合</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smtClean="0">
                <a:latin typeface="メイリオ" panose="020B0604030504040204" pitchFamily="50" charset="-128"/>
                <a:ea typeface="メイリオ" panose="020B0604030504040204" pitchFamily="50" charset="-128"/>
                <a:cs typeface="メイリオ" panose="020B0604030504040204" pitchFamily="50" charset="-128"/>
              </a:rPr>
              <a:t>例題（</a:t>
            </a:r>
            <a:r>
              <a:rPr lang="en-US" altLang="ja-JP" sz="900" u="sng" dirty="0" smtClean="0">
                <a:latin typeface="メイリオ" panose="020B0604030504040204" pitchFamily="50" charset="-128"/>
                <a:ea typeface="メイリオ" panose="020B0604030504040204" pitchFamily="50" charset="-128"/>
                <a:cs typeface="メイリオ" panose="020B0604030504040204" pitchFamily="50" charset="-128"/>
              </a:rPr>
              <a:t>H26</a:t>
            </a:r>
            <a:r>
              <a:rPr lang="ja-JP" altLang="en-US" sz="900" u="sng" dirty="0" smtClean="0">
                <a:latin typeface="メイリオ" panose="020B0604030504040204" pitchFamily="50" charset="-128"/>
                <a:ea typeface="メイリオ" panose="020B0604030504040204" pitchFamily="50" charset="-128"/>
                <a:cs typeface="メイリオ" panose="020B0604030504040204" pitchFamily="50" charset="-128"/>
              </a:rPr>
              <a:t>年第</a:t>
            </a:r>
            <a:r>
              <a:rPr lang="en-US" altLang="ja-JP" sz="900" u="sng" dirty="0" smtClean="0">
                <a:latin typeface="メイリオ" panose="020B0604030504040204" pitchFamily="50" charset="-128"/>
                <a:ea typeface="メイリオ" panose="020B0604030504040204" pitchFamily="50" charset="-128"/>
                <a:cs typeface="メイリオ" panose="020B0604030504040204" pitchFamily="50" charset="-128"/>
              </a:rPr>
              <a:t>20</a:t>
            </a:r>
            <a:r>
              <a:rPr lang="ja-JP" altLang="en-US" sz="900" u="sng" dirty="0" smtClean="0">
                <a:latin typeface="メイリオ" panose="020B0604030504040204" pitchFamily="50" charset="-128"/>
                <a:ea typeface="メイリオ" panose="020B0604030504040204" pitchFamily="50" charset="-128"/>
                <a:cs typeface="メイリオ" panose="020B0604030504040204" pitchFamily="50" charset="-128"/>
              </a:rPr>
              <a:t>問）</a:t>
            </a:r>
            <a:endParaRPr lang="en-US" altLang="ja-JP" sz="900" u="sng"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負債価値</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500 / 0.05 = 10,000</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株主資本価値</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360</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 0.09 =   4,000</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NOPAT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1,100 * 0.4 =      660</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WACC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10,000 / 14,000) * 0.05 * (1-0.4)</a:t>
            </a:r>
          </a:p>
          <a:p>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(4,000 / 14,000) * 0.09</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660 / 14,000</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FCF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1,100 – (1,100*0.4) = </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660</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企業価値</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660</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 </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660 / 14,000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14,000</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146" name="Picture 2" descr="https://shikakutorunara.tokyo/wp-content/uploads/2017/11/9e2d90abd055c89df1f7799477abee29.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1666148"/>
            <a:ext cx="2906593" cy="610724"/>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shikakutorunara.tokyo/wp-content/uploads/2018/06/7a55d3729f8b14d6fbdfaa8e490a9d6b-1024x15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52528" y="1628800"/>
            <a:ext cx="4056792" cy="614066"/>
          </a:xfrm>
          <a:prstGeom prst="rect">
            <a:avLst/>
          </a:prstGeom>
          <a:noFill/>
          <a:extLst>
            <a:ext uri="{909E8E84-426E-40DD-AFC4-6F175D3DCCD1}">
              <a14:hiddenFill xmlns:a14="http://schemas.microsoft.com/office/drawing/2010/main">
                <a:solidFill>
                  <a:srgbClr val="FFFFFF"/>
                </a:solidFill>
              </a14:hiddenFill>
            </a:ext>
          </a:extLst>
        </p:spPr>
      </p:pic>
      <p:sp>
        <p:nvSpPr>
          <p:cNvPr id="34" name="正方形/長方形 33"/>
          <p:cNvSpPr/>
          <p:nvPr/>
        </p:nvSpPr>
        <p:spPr>
          <a:xfrm>
            <a:off x="4536504" y="1225462"/>
            <a:ext cx="4427984" cy="5355312"/>
          </a:xfrm>
          <a:prstGeom prst="rect">
            <a:avLst/>
          </a:prstGeom>
          <a:ln>
            <a:solidFill>
              <a:schemeClr val="tx1">
                <a:lumMod val="50000"/>
                <a:lumOff val="50000"/>
              </a:schemeClr>
            </a:solidFill>
          </a:ln>
        </p:spPr>
        <p:txBody>
          <a:bodyPr wrap="square">
            <a:spAutoFit/>
          </a:bodyPr>
          <a:lstStyle/>
          <a:p>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定率</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成長モデル</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FCF</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が一定の成長率で永続的に成長する前提の場合</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u="sng" dirty="0">
                <a:latin typeface="メイリオ" panose="020B0604030504040204" pitchFamily="50" charset="-128"/>
                <a:ea typeface="メイリオ" panose="020B0604030504040204" pitchFamily="50" charset="-128"/>
                <a:cs typeface="メイリオ" panose="020B0604030504040204" pitchFamily="50" charset="-128"/>
              </a:rPr>
              <a:t>例題（</a:t>
            </a:r>
            <a:r>
              <a:rPr lang="en-US" altLang="ja-JP" sz="900" u="sng" dirty="0" smtClean="0">
                <a:latin typeface="メイリオ" panose="020B0604030504040204" pitchFamily="50" charset="-128"/>
                <a:ea typeface="メイリオ" panose="020B0604030504040204" pitchFamily="50" charset="-128"/>
                <a:cs typeface="メイリオ" panose="020B0604030504040204" pitchFamily="50" charset="-128"/>
              </a:rPr>
              <a:t>H21</a:t>
            </a:r>
            <a:r>
              <a:rPr lang="ja-JP" altLang="en-US" sz="900" u="sng" dirty="0" smtClean="0">
                <a:latin typeface="メイリオ" panose="020B0604030504040204" pitchFamily="50" charset="-128"/>
                <a:ea typeface="メイリオ" panose="020B0604030504040204" pitchFamily="50" charset="-128"/>
                <a:cs typeface="メイリオ" panose="020B0604030504040204" pitchFamily="50" charset="-128"/>
              </a:rPr>
              <a:t>年第</a:t>
            </a:r>
            <a:r>
              <a:rPr lang="en-US" altLang="ja-JP" sz="900" u="sng" dirty="0" smtClean="0">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900" u="sng" dirty="0" smtClean="0">
                <a:latin typeface="メイリオ" panose="020B0604030504040204" pitchFamily="50" charset="-128"/>
                <a:ea typeface="メイリオ" panose="020B0604030504040204" pitchFamily="50" charset="-128"/>
                <a:cs typeface="メイリオ" panose="020B0604030504040204" pitchFamily="50" charset="-128"/>
              </a:rPr>
              <a:t>問</a:t>
            </a:r>
            <a:r>
              <a:rPr lang="ja-JP" altLang="en-US" sz="900" u="sng"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u="sng"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株価（</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企業価値</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将来の配当額（</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FCF</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期待収益率（</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WACC</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成長率</a:t>
            </a:r>
            <a:endParaRPr lang="en-US" altLang="ja-JP" sz="9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- 0.08</a:t>
            </a:r>
          </a:p>
          <a:p>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X</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50</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1,000</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+ 0.08</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0.05 + 0.08</a:t>
            </a: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0.13</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592" y="2715849"/>
            <a:ext cx="3385596" cy="12516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6911" y="4042277"/>
            <a:ext cx="1504710" cy="10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824" y="4173060"/>
            <a:ext cx="895986" cy="8754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52528" y="2780928"/>
            <a:ext cx="3941557" cy="605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4"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11146" y="3544631"/>
            <a:ext cx="651753" cy="8457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2539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6350</TotalTime>
  <Words>561</Words>
  <PresentationFormat>画面に合わせる (4:3)</PresentationFormat>
  <Paragraphs>177</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事例Ⅳ 企業価値計算</vt:lpstr>
      <vt:lpstr>事例Ⅳ 企業価値計算</vt:lpstr>
      <vt:lpstr>事例Ⅳ 企業価値計算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2018-10-17T06:09:11Z</cp:lastPrinted>
  <dcterms:created xsi:type="dcterms:W3CDTF">2017-06-03T07:41:26Z</dcterms:created>
  <dcterms:modified xsi:type="dcterms:W3CDTF">2019-05-14T12:05:45Z</dcterms:modified>
</cp:coreProperties>
</file>